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24EB82F-E842-4D55-B57A-330160A06C41}">
  <a:tblStyle styleId="{124EB82F-E842-4D55-B57A-330160A06C4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Clocked my spacebar double-tap ability at about 80ms on average.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Without knowing what you were going to see, you likely attuned to the red dot in the field of blue dots.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the power of preattentive processing.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I’m going to flash an image on the screen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only is this comparison easier, but if we now go back to the original flickering image, you won’t have the same problem – you can’t “unsee” the answer.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4" name="Google Shape;574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type="ctrTitle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685800" y="3505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400" u="none" cap="none" strike="noStrike">
                <a:solidFill>
                  <a:srgbClr val="5555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20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" name="Google Shape;23;p2"/>
          <p:cNvCxnSpPr/>
          <p:nvPr/>
        </p:nvCxnSpPr>
        <p:spPr>
          <a:xfrm>
            <a:off x="685800" y="3398520"/>
            <a:ext cx="7848600" cy="1588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" name="Google Shape;80;p11"/>
          <p:cNvSpPr txBox="1"/>
          <p:nvPr>
            <p:ph idx="1" type="body"/>
          </p:nvPr>
        </p:nvSpPr>
        <p:spPr>
          <a:xfrm rot="5400000">
            <a:off x="2133600" y="-76200"/>
            <a:ext cx="48768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1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1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/>
          <p:nvPr>
            <p:ph type="title"/>
          </p:nvPr>
        </p:nvSpPr>
        <p:spPr>
          <a:xfrm rot="5400000">
            <a:off x="4724400" y="2514600"/>
            <a:ext cx="58674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12"/>
          <p:cNvSpPr txBox="1"/>
          <p:nvPr>
            <p:ph idx="1" type="body"/>
          </p:nvPr>
        </p:nvSpPr>
        <p:spPr>
          <a:xfrm rot="5400000">
            <a:off x="533400" y="533400"/>
            <a:ext cx="58674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12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2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2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" name="Google Shape;32;p4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title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4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2313" y="4626864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" name="Google Shape;41;p5"/>
          <p:cNvCxnSpPr/>
          <p:nvPr/>
        </p:nvCxnSpPr>
        <p:spPr>
          <a:xfrm>
            <a:off x="731520" y="4599432"/>
            <a:ext cx="7848600" cy="1588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4" name="Google Shape;44;p6"/>
          <p:cNvSpPr txBox="1"/>
          <p:nvPr>
            <p:ph idx="1" type="body"/>
          </p:nvPr>
        </p:nvSpPr>
        <p:spPr>
          <a:xfrm>
            <a:off x="457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973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814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Merriweather Sans"/>
              <a:buChar char="-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2" type="body"/>
          </p:nvPr>
        </p:nvSpPr>
        <p:spPr>
          <a:xfrm>
            <a:off x="4648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973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814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Merriweather Sans"/>
              <a:buChar char="-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457200" y="1676400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2" type="body"/>
          </p:nvPr>
        </p:nvSpPr>
        <p:spPr>
          <a:xfrm>
            <a:off x="457200" y="2438400"/>
            <a:ext cx="393192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3" type="body"/>
          </p:nvPr>
        </p:nvSpPr>
        <p:spPr>
          <a:xfrm>
            <a:off x="4754880" y="1676400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4" type="body"/>
          </p:nvPr>
        </p:nvSpPr>
        <p:spPr>
          <a:xfrm>
            <a:off x="4754880" y="2438400"/>
            <a:ext cx="393192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7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7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7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" name="Google Shape;58;p7"/>
          <p:cNvCxnSpPr/>
          <p:nvPr/>
        </p:nvCxnSpPr>
        <p:spPr>
          <a:xfrm rot="5400000">
            <a:off x="2217817" y="4045823"/>
            <a:ext cx="4709160" cy="794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type="title"/>
          </p:nvPr>
        </p:nvSpPr>
        <p:spPr>
          <a:xfrm>
            <a:off x="457200" y="792080"/>
            <a:ext cx="2139696" cy="126187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5" name="Google Shape;65;p9"/>
          <p:cNvSpPr txBox="1"/>
          <p:nvPr>
            <p:ph idx="1" type="body"/>
          </p:nvPr>
        </p:nvSpPr>
        <p:spPr>
          <a:xfrm>
            <a:off x="2971800" y="792080"/>
            <a:ext cx="5715000" cy="5577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132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973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Merriweather Sans"/>
              <a:buChar char="-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576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2" type="body"/>
          </p:nvPr>
        </p:nvSpPr>
        <p:spPr>
          <a:xfrm>
            <a:off x="457201" y="2130552"/>
            <a:ext cx="2139696" cy="42436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9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0" name="Google Shape;70;p9"/>
          <p:cNvCxnSpPr/>
          <p:nvPr/>
        </p:nvCxnSpPr>
        <p:spPr>
          <a:xfrm rot="5400000">
            <a:off x="-13116" y="3580206"/>
            <a:ext cx="5577840" cy="1588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>
            <p:ph type="title"/>
          </p:nvPr>
        </p:nvSpPr>
        <p:spPr>
          <a:xfrm>
            <a:off x="457200" y="792480"/>
            <a:ext cx="2142680" cy="12649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3" name="Google Shape;73;p10"/>
          <p:cNvSpPr/>
          <p:nvPr>
            <p:ph idx="2" type="pic"/>
          </p:nvPr>
        </p:nvSpPr>
        <p:spPr>
          <a:xfrm>
            <a:off x="2858610" y="838201"/>
            <a:ext cx="5904390" cy="5500456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" dir="5400000" dist="12700">
              <a:srgbClr val="000000">
                <a:alpha val="5882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erriweather Sans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0"/>
          <p:cNvSpPr txBox="1"/>
          <p:nvPr>
            <p:ph idx="1" type="body"/>
          </p:nvPr>
        </p:nvSpPr>
        <p:spPr>
          <a:xfrm>
            <a:off x="457200" y="2133600"/>
            <a:ext cx="2139696" cy="42428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0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0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4.png"/><Relationship Id="rId7" Type="http://schemas.openxmlformats.org/officeDocument/2006/relationships/image" Target="../media/image26.png"/><Relationship Id="rId8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gif"/><Relationship Id="rId4" Type="http://schemas.openxmlformats.org/officeDocument/2006/relationships/image" Target="../media/image19.png"/><Relationship Id="rId5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Relationship Id="rId4" Type="http://schemas.openxmlformats.org/officeDocument/2006/relationships/image" Target="../media/image33.png"/><Relationship Id="rId11" Type="http://schemas.openxmlformats.org/officeDocument/2006/relationships/image" Target="../media/image34.png"/><Relationship Id="rId10" Type="http://schemas.openxmlformats.org/officeDocument/2006/relationships/image" Target="../media/image29.png"/><Relationship Id="rId12" Type="http://schemas.openxmlformats.org/officeDocument/2006/relationships/image" Target="../media/image31.png"/><Relationship Id="rId9" Type="http://schemas.openxmlformats.org/officeDocument/2006/relationships/image" Target="../media/image39.png"/><Relationship Id="rId5" Type="http://schemas.openxmlformats.org/officeDocument/2006/relationships/image" Target="../media/image37.png"/><Relationship Id="rId6" Type="http://schemas.openxmlformats.org/officeDocument/2006/relationships/image" Target="../media/image24.png"/><Relationship Id="rId7" Type="http://schemas.openxmlformats.org/officeDocument/2006/relationships/image" Target="../media/image43.png"/><Relationship Id="rId8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ctrTitle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LECTURE 04:</a:t>
            </a:r>
            <a:b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PERCEPTION AND COLOR</a:t>
            </a:r>
            <a:endParaRPr b="0" i="0" sz="4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 txBox="1"/>
          <p:nvPr>
            <p:ph idx="1" type="subTitle"/>
          </p:nvPr>
        </p:nvSpPr>
        <p:spPr>
          <a:xfrm>
            <a:off x="685800" y="3505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October 4, 2016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b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SDS 136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Communicating with Data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 txBox="1"/>
          <p:nvPr/>
        </p:nvSpPr>
        <p:spPr>
          <a:xfrm>
            <a:off x="4535046" y="6553200"/>
            <a:ext cx="460895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Portions of this slide deck adapted from K. Verbert at U. Brussels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Fast = “pre-attentive processing”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2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Things that happen in &lt;200ms of visual stimulation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Performed in parallel across the entire visual field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Perception: Preattentive Processing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apture.PNG" id="159" name="Google Shape;159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5168" y="0"/>
            <a:ext cx="9660836" cy="6913944"/>
          </a:xfrm>
          <a:prstGeom prst="rect">
            <a:avLst/>
          </a:prstGeom>
          <a:noFill/>
          <a:ln>
            <a:noFill/>
          </a:ln>
        </p:spPr>
      </p:pic>
      <p:sp>
        <p:nvSpPr>
          <p:cNvPr descr="http://www.csc.ncsu.edu/faculty/healey/PP/figs/tg_hue.gif" id="160" name="Google Shape;160;p23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did you see?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http://www.csc.ncsu.edu/faculty/healey/PP/figs/tg_hue.gif" id="167" name="Google Shape;167;p24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5796" l="0" r="0" t="5797"/>
          <a:stretch/>
        </p:blipFill>
        <p:spPr>
          <a:xfrm>
            <a:off x="457200" y="1600200"/>
            <a:ext cx="8229600" cy="4876800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Pre-attentive processing</a:t>
            </a:r>
            <a:endParaRPr/>
          </a:p>
        </p:txBody>
      </p:sp>
      <p:sp>
        <p:nvSpPr>
          <p:cNvPr id="174" name="Google Shape;174;p25"/>
          <p:cNvSpPr/>
          <p:nvPr/>
        </p:nvSpPr>
        <p:spPr>
          <a:xfrm>
            <a:off x="1143000" y="2690336"/>
            <a:ext cx="701040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“An understanding of what is processed pre-attentively is probably the 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 important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contribution that visual science can make to data visualization” (Ware, 2004, p. 19)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Pre-attentive features (1/2)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0" name="Google Shape;180;p26"/>
          <p:cNvGrpSpPr/>
          <p:nvPr/>
        </p:nvGrpSpPr>
        <p:grpSpPr>
          <a:xfrm>
            <a:off x="748997" y="1295400"/>
            <a:ext cx="2073310" cy="2384635"/>
            <a:chOff x="748997" y="1295400"/>
            <a:chExt cx="2073310" cy="2384635"/>
          </a:xfrm>
        </p:grpSpPr>
        <p:pic>
          <p:nvPicPr>
            <p:cNvPr id="181" name="Google Shape;181;p26"/>
            <p:cNvPicPr preferRelativeResize="0"/>
            <p:nvPr/>
          </p:nvPicPr>
          <p:blipFill rotWithShape="1">
            <a:blip r:embed="rId3">
              <a:alphaModFix/>
            </a:blip>
            <a:srcRect b="3541" l="2843" r="3868" t="2725"/>
            <a:stretch/>
          </p:blipFill>
          <p:spPr>
            <a:xfrm>
              <a:off x="748997" y="1584912"/>
              <a:ext cx="2073310" cy="20951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Google Shape;182;p26"/>
            <p:cNvSpPr txBox="1"/>
            <p:nvPr/>
          </p:nvSpPr>
          <p:spPr>
            <a:xfrm>
              <a:off x="1143000" y="1295400"/>
              <a:ext cx="12879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color (hue)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3" name="Google Shape;183;p26"/>
          <p:cNvGrpSpPr/>
          <p:nvPr/>
        </p:nvGrpSpPr>
        <p:grpSpPr>
          <a:xfrm>
            <a:off x="3505200" y="1295400"/>
            <a:ext cx="2222500" cy="2378212"/>
            <a:chOff x="3505200" y="1295400"/>
            <a:chExt cx="2222500" cy="2378212"/>
          </a:xfrm>
        </p:grpSpPr>
        <p:pic>
          <p:nvPicPr>
            <p:cNvPr id="184" name="Google Shape;184;p26"/>
            <p:cNvPicPr preferRelativeResize="0"/>
            <p:nvPr/>
          </p:nvPicPr>
          <p:blipFill rotWithShape="1">
            <a:blip r:embed="rId4">
              <a:alphaModFix/>
            </a:blip>
            <a:srcRect b="4211" l="0" r="0" t="3026"/>
            <a:stretch/>
          </p:blipFill>
          <p:spPr>
            <a:xfrm>
              <a:off x="3505200" y="1600200"/>
              <a:ext cx="2222500" cy="20734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" name="Google Shape;185;p26"/>
            <p:cNvSpPr txBox="1"/>
            <p:nvPr/>
          </p:nvSpPr>
          <p:spPr>
            <a:xfrm>
              <a:off x="4237422" y="1295400"/>
              <a:ext cx="10314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intensity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6" name="Google Shape;186;p26"/>
          <p:cNvGrpSpPr/>
          <p:nvPr/>
        </p:nvGrpSpPr>
        <p:grpSpPr>
          <a:xfrm>
            <a:off x="685800" y="4038509"/>
            <a:ext cx="2222500" cy="2419647"/>
            <a:chOff x="685800" y="4050268"/>
            <a:chExt cx="2222500" cy="2419647"/>
          </a:xfrm>
        </p:grpSpPr>
        <p:pic>
          <p:nvPicPr>
            <p:cNvPr id="187" name="Google Shape;187;p26"/>
            <p:cNvPicPr preferRelativeResize="0"/>
            <p:nvPr/>
          </p:nvPicPr>
          <p:blipFill rotWithShape="1">
            <a:blip r:embed="rId5">
              <a:alphaModFix/>
            </a:blip>
            <a:srcRect b="3726" l="0" r="0" t="2540"/>
            <a:stretch/>
          </p:blipFill>
          <p:spPr>
            <a:xfrm>
              <a:off x="685800" y="4374791"/>
              <a:ext cx="2222500" cy="20951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" name="Google Shape;188;p26"/>
            <p:cNvSpPr txBox="1"/>
            <p:nvPr/>
          </p:nvSpPr>
          <p:spPr>
            <a:xfrm>
              <a:off x="1155680" y="4050268"/>
              <a:ext cx="126263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orientation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9" name="Google Shape;189;p26"/>
          <p:cNvGrpSpPr/>
          <p:nvPr/>
        </p:nvGrpSpPr>
        <p:grpSpPr>
          <a:xfrm>
            <a:off x="3581400" y="4038509"/>
            <a:ext cx="2222500" cy="2441357"/>
            <a:chOff x="3581400" y="4050268"/>
            <a:chExt cx="2222500" cy="2441357"/>
          </a:xfrm>
        </p:grpSpPr>
        <p:pic>
          <p:nvPicPr>
            <p:cNvPr id="190" name="Google Shape;190;p26"/>
            <p:cNvPicPr preferRelativeResize="0"/>
            <p:nvPr/>
          </p:nvPicPr>
          <p:blipFill rotWithShape="1">
            <a:blip r:embed="rId6">
              <a:alphaModFix/>
            </a:blip>
            <a:srcRect b="2754" l="0" r="0" t="2055"/>
            <a:stretch/>
          </p:blipFill>
          <p:spPr>
            <a:xfrm>
              <a:off x="3581400" y="4363934"/>
              <a:ext cx="2222500" cy="21276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" name="Google Shape;191;p26"/>
            <p:cNvSpPr txBox="1"/>
            <p:nvPr/>
          </p:nvSpPr>
          <p:spPr>
            <a:xfrm>
              <a:off x="4166865" y="4050268"/>
              <a:ext cx="11725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2" name="Google Shape;192;p26"/>
          <p:cNvGrpSpPr/>
          <p:nvPr/>
        </p:nvGrpSpPr>
        <p:grpSpPr>
          <a:xfrm>
            <a:off x="6477000" y="1295400"/>
            <a:ext cx="2127584" cy="2438400"/>
            <a:chOff x="6477000" y="4050268"/>
            <a:chExt cx="2127584" cy="2438400"/>
          </a:xfrm>
        </p:grpSpPr>
        <p:pic>
          <p:nvPicPr>
            <p:cNvPr id="193" name="Google Shape;193;p26"/>
            <p:cNvPicPr preferRelativeResize="0"/>
            <p:nvPr/>
          </p:nvPicPr>
          <p:blipFill rotWithShape="1">
            <a:blip r:embed="rId7">
              <a:alphaModFix/>
            </a:blip>
            <a:srcRect b="4027" l="1988" r="2282" t="3210"/>
            <a:stretch/>
          </p:blipFill>
          <p:spPr>
            <a:xfrm>
              <a:off x="6477000" y="4415255"/>
              <a:ext cx="2127584" cy="20734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" name="Google Shape;194;p26"/>
            <p:cNvSpPr txBox="1"/>
            <p:nvPr/>
          </p:nvSpPr>
          <p:spPr>
            <a:xfrm>
              <a:off x="7210060" y="4050268"/>
              <a:ext cx="5951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size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5" name="Google Shape;195;p26"/>
          <p:cNvGrpSpPr/>
          <p:nvPr/>
        </p:nvGrpSpPr>
        <p:grpSpPr>
          <a:xfrm>
            <a:off x="6324600" y="4038509"/>
            <a:ext cx="2222500" cy="2530703"/>
            <a:chOff x="3581400" y="1295400"/>
            <a:chExt cx="2222500" cy="2530703"/>
          </a:xfrm>
        </p:grpSpPr>
        <p:sp>
          <p:nvSpPr>
            <p:cNvPr id="196" name="Google Shape;196;p26"/>
            <p:cNvSpPr txBox="1"/>
            <p:nvPr/>
          </p:nvSpPr>
          <p:spPr>
            <a:xfrm>
              <a:off x="4237422" y="1295400"/>
              <a:ext cx="81359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length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7" name="Google Shape;197;p26"/>
            <p:cNvPicPr preferRelativeResize="0"/>
            <p:nvPr/>
          </p:nvPicPr>
          <p:blipFill rotWithShape="1">
            <a:blip r:embed="rId8">
              <a:alphaModFix/>
            </a:blip>
            <a:srcRect b="4540" l="0" r="0" t="2697"/>
            <a:stretch/>
          </p:blipFill>
          <p:spPr>
            <a:xfrm>
              <a:off x="3581400" y="1752691"/>
              <a:ext cx="2222500" cy="207341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8" name="Google Shape;198;p26"/>
          <p:cNvSpPr/>
          <p:nvPr/>
        </p:nvSpPr>
        <p:spPr>
          <a:xfrm>
            <a:off x="6034029" y="6581001"/>
            <a:ext cx="310997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http://www.csc.ncsu.edu/faculty/healey/PP/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Pre-attentive features (2/2)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4" name="Google Shape;204;p27"/>
          <p:cNvGrpSpPr/>
          <p:nvPr/>
        </p:nvGrpSpPr>
        <p:grpSpPr>
          <a:xfrm>
            <a:off x="3505200" y="1295400"/>
            <a:ext cx="2222500" cy="2536402"/>
            <a:chOff x="3575050" y="1295400"/>
            <a:chExt cx="2222500" cy="2536402"/>
          </a:xfrm>
        </p:grpSpPr>
        <p:sp>
          <p:nvSpPr>
            <p:cNvPr id="205" name="Google Shape;205;p27"/>
            <p:cNvSpPr txBox="1"/>
            <p:nvPr/>
          </p:nvSpPr>
          <p:spPr>
            <a:xfrm>
              <a:off x="4221908" y="1295400"/>
              <a:ext cx="92878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closure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6" name="Google Shape;206;p27"/>
            <p:cNvPicPr preferRelativeResize="0"/>
            <p:nvPr/>
          </p:nvPicPr>
          <p:blipFill rotWithShape="1">
            <a:blip r:embed="rId3">
              <a:alphaModFix/>
            </a:blip>
            <a:srcRect b="1617" l="0" r="0" t="2220"/>
            <a:stretch/>
          </p:blipFill>
          <p:spPr>
            <a:xfrm>
              <a:off x="3575050" y="1682401"/>
              <a:ext cx="2222500" cy="21494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7" name="Google Shape;207;p27"/>
          <p:cNvGrpSpPr/>
          <p:nvPr/>
        </p:nvGrpSpPr>
        <p:grpSpPr>
          <a:xfrm>
            <a:off x="744113" y="1295400"/>
            <a:ext cx="2105874" cy="2514690"/>
            <a:chOff x="744113" y="1295400"/>
            <a:chExt cx="2105874" cy="2514690"/>
          </a:xfrm>
        </p:grpSpPr>
        <p:pic>
          <p:nvPicPr>
            <p:cNvPr id="208" name="Google Shape;208;p27"/>
            <p:cNvPicPr preferRelativeResize="0"/>
            <p:nvPr/>
          </p:nvPicPr>
          <p:blipFill rotWithShape="1">
            <a:blip r:embed="rId4">
              <a:alphaModFix/>
            </a:blip>
            <a:srcRect b="3054" l="2689" r="2557" t="2724"/>
            <a:stretch/>
          </p:blipFill>
          <p:spPr>
            <a:xfrm>
              <a:off x="744113" y="1704112"/>
              <a:ext cx="2105874" cy="21059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" name="Google Shape;209;p27"/>
            <p:cNvSpPr txBox="1"/>
            <p:nvPr/>
          </p:nvSpPr>
          <p:spPr>
            <a:xfrm>
              <a:off x="1223610" y="1295400"/>
              <a:ext cx="114688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curvature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" name="Google Shape;210;p27"/>
          <p:cNvGrpSpPr/>
          <p:nvPr/>
        </p:nvGrpSpPr>
        <p:grpSpPr>
          <a:xfrm>
            <a:off x="6400800" y="1295400"/>
            <a:ext cx="2222500" cy="2536402"/>
            <a:chOff x="6477000" y="1295400"/>
            <a:chExt cx="2222500" cy="2536402"/>
          </a:xfrm>
        </p:grpSpPr>
        <p:sp>
          <p:nvSpPr>
            <p:cNvPr id="211" name="Google Shape;211;p27"/>
            <p:cNvSpPr txBox="1"/>
            <p:nvPr/>
          </p:nvSpPr>
          <p:spPr>
            <a:xfrm>
              <a:off x="6905705" y="1295400"/>
              <a:ext cx="136509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intersection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2" name="Google Shape;212;p27"/>
            <p:cNvPicPr preferRelativeResize="0"/>
            <p:nvPr/>
          </p:nvPicPr>
          <p:blipFill rotWithShape="1">
            <a:blip r:embed="rId5">
              <a:alphaModFix/>
            </a:blip>
            <a:srcRect b="2113" l="0" r="0" t="1726"/>
            <a:stretch/>
          </p:blipFill>
          <p:spPr>
            <a:xfrm>
              <a:off x="6477000" y="1682400"/>
              <a:ext cx="2222500" cy="21494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3" name="Google Shape;213;p27"/>
          <p:cNvGrpSpPr/>
          <p:nvPr/>
        </p:nvGrpSpPr>
        <p:grpSpPr>
          <a:xfrm>
            <a:off x="685800" y="4050268"/>
            <a:ext cx="2222500" cy="2577745"/>
            <a:chOff x="685800" y="4050268"/>
            <a:chExt cx="2222500" cy="2577745"/>
          </a:xfrm>
        </p:grpSpPr>
        <p:sp>
          <p:nvSpPr>
            <p:cNvPr id="214" name="Google Shape;214;p27"/>
            <p:cNvSpPr txBox="1"/>
            <p:nvPr/>
          </p:nvSpPr>
          <p:spPr>
            <a:xfrm>
              <a:off x="1133779" y="4050268"/>
              <a:ext cx="132654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termination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5" name="Google Shape;215;p27"/>
            <p:cNvPicPr preferRelativeResize="0"/>
            <p:nvPr/>
          </p:nvPicPr>
          <p:blipFill rotWithShape="1">
            <a:blip r:embed="rId6">
              <a:alphaModFix/>
            </a:blip>
            <a:srcRect b="1958" l="0" r="0" t="909"/>
            <a:stretch/>
          </p:blipFill>
          <p:spPr>
            <a:xfrm>
              <a:off x="685800" y="4456901"/>
              <a:ext cx="2222500" cy="21711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6" name="Google Shape;216;p27"/>
          <p:cNvGrpSpPr/>
          <p:nvPr/>
        </p:nvGrpSpPr>
        <p:grpSpPr>
          <a:xfrm>
            <a:off x="3505200" y="4050268"/>
            <a:ext cx="2222500" cy="2603439"/>
            <a:chOff x="3575050" y="4050268"/>
            <a:chExt cx="2222500" cy="2603439"/>
          </a:xfrm>
        </p:grpSpPr>
        <p:sp>
          <p:nvSpPr>
            <p:cNvPr id="217" name="Google Shape;217;p27"/>
            <p:cNvSpPr txBox="1"/>
            <p:nvPr/>
          </p:nvSpPr>
          <p:spPr>
            <a:xfrm>
              <a:off x="3759905" y="4050268"/>
              <a:ext cx="18527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lighting direction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8" name="Google Shape;218;p2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575050" y="4431207"/>
              <a:ext cx="2222500" cy="2222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9" name="Google Shape;219;p27"/>
          <p:cNvGrpSpPr/>
          <p:nvPr/>
        </p:nvGrpSpPr>
        <p:grpSpPr>
          <a:xfrm>
            <a:off x="6400800" y="4050268"/>
            <a:ext cx="2222500" cy="2499312"/>
            <a:chOff x="6477000" y="4096135"/>
            <a:chExt cx="2222500" cy="2499312"/>
          </a:xfrm>
        </p:grpSpPr>
        <p:sp>
          <p:nvSpPr>
            <p:cNvPr id="220" name="Google Shape;220;p27"/>
            <p:cNvSpPr txBox="1"/>
            <p:nvPr/>
          </p:nvSpPr>
          <p:spPr>
            <a:xfrm>
              <a:off x="7194528" y="4096135"/>
              <a:ext cx="7874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flicker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1" name="Google Shape;221;p27"/>
            <p:cNvPicPr preferRelativeResize="0"/>
            <p:nvPr/>
          </p:nvPicPr>
          <p:blipFill rotWithShape="1">
            <a:blip r:embed="rId8">
              <a:alphaModFix/>
            </a:blip>
            <a:srcRect b="2938" l="0" r="0" t="2843"/>
            <a:stretch/>
          </p:blipFill>
          <p:spPr>
            <a:xfrm>
              <a:off x="6477000" y="4489467"/>
              <a:ext cx="2222500" cy="21059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2" name="Google Shape;222;p27"/>
          <p:cNvSpPr/>
          <p:nvPr/>
        </p:nvSpPr>
        <p:spPr>
          <a:xfrm>
            <a:off x="7924800" y="5943600"/>
            <a:ext cx="304800" cy="15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7"/>
          <p:cNvSpPr/>
          <p:nvPr/>
        </p:nvSpPr>
        <p:spPr>
          <a:xfrm>
            <a:off x="6034029" y="6581001"/>
            <a:ext cx="310997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http://www.csc.ncsu.edu/faculty/healey/PP/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Pre-attentive processing facilitates: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8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2742" lvl="0" marL="35274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Target detection (presence or absence)</a:t>
            </a:r>
            <a:endParaRPr/>
          </a:p>
          <a:p>
            <a:pPr indent="-352742" lvl="0" marL="35274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Boundary detection / grouping</a:t>
            </a:r>
            <a:endParaRPr/>
          </a:p>
          <a:p>
            <a:pPr indent="-352742" lvl="0" marL="35274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Region tracking</a:t>
            </a:r>
            <a:endParaRPr/>
          </a:p>
          <a:p>
            <a:pPr indent="-352742" lvl="0" marL="35274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Counting and estimation</a:t>
            </a:r>
            <a:endParaRPr/>
          </a:p>
        </p:txBody>
      </p:sp>
      <p:sp>
        <p:nvSpPr>
          <p:cNvPr descr="http://www.csc.ncsu.edu/faculty/healey/PP/figs/tg_hue.gif" id="231" name="Google Shape;231;p28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Attentive counting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9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1281768756138976546984506985604982826762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9809858458224509856458945098450980943585 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9091030209905959595772564675050678904567 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8845789809821677654876364908560912949686 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many threes are there?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Pre-attentive counting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0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12817687561</a:t>
            </a:r>
            <a:r>
              <a:rPr b="0" i="0" lang="en-US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-US" sz="2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8976546984506985604982826762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980985845822450985645894509845098094</a:t>
            </a:r>
            <a:r>
              <a:rPr b="0" i="0" lang="en-US" sz="24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-US" sz="2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585 </a:t>
            </a:r>
            <a:endParaRPr b="0" i="0" sz="24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90910</a:t>
            </a:r>
            <a:r>
              <a:rPr b="0" i="0" lang="en-US" sz="24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-US" sz="2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0209905959595772564675050678904567 </a:t>
            </a:r>
            <a:endParaRPr b="0" i="0" sz="24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8845789809821677654876</a:t>
            </a:r>
            <a:r>
              <a:rPr b="0" i="0" lang="en-US" sz="24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-US" sz="2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64908560912949686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many threes are there?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Pre-attentive processing for visualization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31"/>
          <p:cNvSpPr txBox="1"/>
          <p:nvPr>
            <p:ph idx="1" type="body"/>
          </p:nvPr>
        </p:nvSpPr>
        <p:spPr>
          <a:xfrm>
            <a:off x="474935" y="1570184"/>
            <a:ext cx="8188774" cy="4830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 1: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 we (vis designers) use pre-attentive processing to our advantage?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 2: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do we need to watch out for?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http://www.csc.ncsu.edu/faculty/healey/PP/figs/tg_hue.gif" id="251" name="Google Shape;251;p31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8819" y="4800600"/>
            <a:ext cx="5021581" cy="204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Announcements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4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A1 feedback will be posted to Moodle this evening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lang="en-US"/>
              <a:t>A2 due date on Moodle was incorrect: due THURSDAY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Jordan’s Wednesday PM office hours in Burton 209 will start at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5pm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this week (30 minutes later than usual)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Pre-attentive processing: color (hue)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2"/>
          <p:cNvSpPr/>
          <p:nvPr/>
        </p:nvSpPr>
        <p:spPr>
          <a:xfrm>
            <a:off x="1295400" y="1752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2"/>
          <p:cNvSpPr/>
          <p:nvPr/>
        </p:nvSpPr>
        <p:spPr>
          <a:xfrm>
            <a:off x="2047875" y="1752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2"/>
          <p:cNvSpPr/>
          <p:nvPr/>
        </p:nvSpPr>
        <p:spPr>
          <a:xfrm>
            <a:off x="2800350" y="1752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2"/>
          <p:cNvSpPr/>
          <p:nvPr/>
        </p:nvSpPr>
        <p:spPr>
          <a:xfrm>
            <a:off x="3552825" y="1752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2"/>
          <p:cNvSpPr/>
          <p:nvPr/>
        </p:nvSpPr>
        <p:spPr>
          <a:xfrm>
            <a:off x="4305300" y="1752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2"/>
          <p:cNvSpPr/>
          <p:nvPr/>
        </p:nvSpPr>
        <p:spPr>
          <a:xfrm>
            <a:off x="1295400" y="2514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2"/>
          <p:cNvSpPr/>
          <p:nvPr/>
        </p:nvSpPr>
        <p:spPr>
          <a:xfrm>
            <a:off x="2047875" y="2514600"/>
            <a:ext cx="533400" cy="533400"/>
          </a:xfrm>
          <a:prstGeom prst="ellipse">
            <a:avLst/>
          </a:prstGeom>
          <a:solidFill>
            <a:schemeClr val="dk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2"/>
          <p:cNvSpPr/>
          <p:nvPr/>
        </p:nvSpPr>
        <p:spPr>
          <a:xfrm>
            <a:off x="2800350" y="2514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2"/>
          <p:cNvSpPr/>
          <p:nvPr/>
        </p:nvSpPr>
        <p:spPr>
          <a:xfrm>
            <a:off x="3552825" y="2514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2"/>
          <p:cNvSpPr/>
          <p:nvPr/>
        </p:nvSpPr>
        <p:spPr>
          <a:xfrm>
            <a:off x="4305300" y="2514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2"/>
          <p:cNvSpPr/>
          <p:nvPr/>
        </p:nvSpPr>
        <p:spPr>
          <a:xfrm>
            <a:off x="1295400" y="3276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2"/>
          <p:cNvSpPr/>
          <p:nvPr/>
        </p:nvSpPr>
        <p:spPr>
          <a:xfrm>
            <a:off x="2047875" y="3276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2"/>
          <p:cNvSpPr/>
          <p:nvPr/>
        </p:nvSpPr>
        <p:spPr>
          <a:xfrm>
            <a:off x="2800350" y="3276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2"/>
          <p:cNvSpPr/>
          <p:nvPr/>
        </p:nvSpPr>
        <p:spPr>
          <a:xfrm>
            <a:off x="4305300" y="3276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2"/>
          <p:cNvSpPr/>
          <p:nvPr/>
        </p:nvSpPr>
        <p:spPr>
          <a:xfrm>
            <a:off x="1295400" y="4038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2"/>
          <p:cNvSpPr/>
          <p:nvPr/>
        </p:nvSpPr>
        <p:spPr>
          <a:xfrm>
            <a:off x="2047875" y="4038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2"/>
          <p:cNvSpPr/>
          <p:nvPr/>
        </p:nvSpPr>
        <p:spPr>
          <a:xfrm>
            <a:off x="2800350" y="4038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2"/>
          <p:cNvSpPr/>
          <p:nvPr/>
        </p:nvSpPr>
        <p:spPr>
          <a:xfrm>
            <a:off x="3552825" y="4038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2"/>
          <p:cNvSpPr/>
          <p:nvPr/>
        </p:nvSpPr>
        <p:spPr>
          <a:xfrm>
            <a:off x="4305300" y="4038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2"/>
          <p:cNvSpPr/>
          <p:nvPr/>
        </p:nvSpPr>
        <p:spPr>
          <a:xfrm>
            <a:off x="3552825" y="3276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2"/>
          <p:cNvSpPr/>
          <p:nvPr/>
        </p:nvSpPr>
        <p:spPr>
          <a:xfrm>
            <a:off x="1295400" y="4800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2"/>
          <p:cNvSpPr/>
          <p:nvPr/>
        </p:nvSpPr>
        <p:spPr>
          <a:xfrm>
            <a:off x="2047875" y="4800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2"/>
          <p:cNvSpPr/>
          <p:nvPr/>
        </p:nvSpPr>
        <p:spPr>
          <a:xfrm>
            <a:off x="2800350" y="4800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2"/>
          <p:cNvSpPr/>
          <p:nvPr/>
        </p:nvSpPr>
        <p:spPr>
          <a:xfrm>
            <a:off x="3552825" y="4800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2"/>
          <p:cNvSpPr/>
          <p:nvPr/>
        </p:nvSpPr>
        <p:spPr>
          <a:xfrm>
            <a:off x="4305300" y="4800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2"/>
          <p:cNvSpPr/>
          <p:nvPr/>
        </p:nvSpPr>
        <p:spPr>
          <a:xfrm>
            <a:off x="1295400" y="5562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2"/>
          <p:cNvSpPr/>
          <p:nvPr/>
        </p:nvSpPr>
        <p:spPr>
          <a:xfrm>
            <a:off x="2047875" y="5562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2"/>
          <p:cNvSpPr/>
          <p:nvPr/>
        </p:nvSpPr>
        <p:spPr>
          <a:xfrm>
            <a:off x="2800350" y="5562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2"/>
          <p:cNvSpPr/>
          <p:nvPr/>
        </p:nvSpPr>
        <p:spPr>
          <a:xfrm>
            <a:off x="3552825" y="5562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2"/>
          <p:cNvSpPr/>
          <p:nvPr/>
        </p:nvSpPr>
        <p:spPr>
          <a:xfrm>
            <a:off x="4305300" y="5562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2"/>
          <p:cNvSpPr/>
          <p:nvPr/>
        </p:nvSpPr>
        <p:spPr>
          <a:xfrm>
            <a:off x="5057775" y="1752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2"/>
          <p:cNvSpPr/>
          <p:nvPr/>
        </p:nvSpPr>
        <p:spPr>
          <a:xfrm>
            <a:off x="5810250" y="1752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2"/>
          <p:cNvSpPr/>
          <p:nvPr/>
        </p:nvSpPr>
        <p:spPr>
          <a:xfrm>
            <a:off x="6562725" y="1752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2"/>
          <p:cNvSpPr/>
          <p:nvPr/>
        </p:nvSpPr>
        <p:spPr>
          <a:xfrm>
            <a:off x="5057775" y="2514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2"/>
          <p:cNvSpPr/>
          <p:nvPr/>
        </p:nvSpPr>
        <p:spPr>
          <a:xfrm>
            <a:off x="5810250" y="2514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2"/>
          <p:cNvSpPr/>
          <p:nvPr/>
        </p:nvSpPr>
        <p:spPr>
          <a:xfrm>
            <a:off x="6562725" y="2514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2"/>
          <p:cNvSpPr/>
          <p:nvPr/>
        </p:nvSpPr>
        <p:spPr>
          <a:xfrm>
            <a:off x="5057775" y="3276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2"/>
          <p:cNvSpPr/>
          <p:nvPr/>
        </p:nvSpPr>
        <p:spPr>
          <a:xfrm>
            <a:off x="6562725" y="3276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2"/>
          <p:cNvSpPr/>
          <p:nvPr/>
        </p:nvSpPr>
        <p:spPr>
          <a:xfrm>
            <a:off x="5057775" y="4038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2"/>
          <p:cNvSpPr/>
          <p:nvPr/>
        </p:nvSpPr>
        <p:spPr>
          <a:xfrm>
            <a:off x="5810250" y="4038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2"/>
          <p:cNvSpPr/>
          <p:nvPr/>
        </p:nvSpPr>
        <p:spPr>
          <a:xfrm>
            <a:off x="6562725" y="4038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2"/>
          <p:cNvSpPr/>
          <p:nvPr/>
        </p:nvSpPr>
        <p:spPr>
          <a:xfrm>
            <a:off x="5810250" y="3276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2"/>
          <p:cNvSpPr/>
          <p:nvPr/>
        </p:nvSpPr>
        <p:spPr>
          <a:xfrm>
            <a:off x="5057775" y="4800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2"/>
          <p:cNvSpPr/>
          <p:nvPr/>
        </p:nvSpPr>
        <p:spPr>
          <a:xfrm>
            <a:off x="5810250" y="4800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2"/>
          <p:cNvSpPr/>
          <p:nvPr/>
        </p:nvSpPr>
        <p:spPr>
          <a:xfrm>
            <a:off x="6562725" y="4800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2"/>
          <p:cNvSpPr/>
          <p:nvPr/>
        </p:nvSpPr>
        <p:spPr>
          <a:xfrm>
            <a:off x="5057775" y="5562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2"/>
          <p:cNvSpPr/>
          <p:nvPr/>
        </p:nvSpPr>
        <p:spPr>
          <a:xfrm>
            <a:off x="5810250" y="5562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2"/>
          <p:cNvSpPr/>
          <p:nvPr/>
        </p:nvSpPr>
        <p:spPr>
          <a:xfrm>
            <a:off x="6562725" y="5562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2"/>
          <p:cNvSpPr/>
          <p:nvPr/>
        </p:nvSpPr>
        <p:spPr>
          <a:xfrm>
            <a:off x="7315200" y="1752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2"/>
          <p:cNvSpPr/>
          <p:nvPr/>
        </p:nvSpPr>
        <p:spPr>
          <a:xfrm>
            <a:off x="7315200" y="2514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2"/>
          <p:cNvSpPr/>
          <p:nvPr/>
        </p:nvSpPr>
        <p:spPr>
          <a:xfrm>
            <a:off x="7315200" y="3276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2"/>
          <p:cNvSpPr/>
          <p:nvPr/>
        </p:nvSpPr>
        <p:spPr>
          <a:xfrm>
            <a:off x="7315200" y="4038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2"/>
          <p:cNvSpPr/>
          <p:nvPr/>
        </p:nvSpPr>
        <p:spPr>
          <a:xfrm>
            <a:off x="7315200" y="4800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2"/>
          <p:cNvSpPr/>
          <p:nvPr/>
        </p:nvSpPr>
        <p:spPr>
          <a:xfrm>
            <a:off x="7315200" y="5562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3"/>
          <p:cNvSpPr txBox="1"/>
          <p:nvPr>
            <p:ph type="title"/>
          </p:nvPr>
        </p:nvSpPr>
        <p:spPr>
          <a:xfrm>
            <a:off x="457200" y="228600"/>
            <a:ext cx="8458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Pre-attentive processing: shape (curvature)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3"/>
          <p:cNvSpPr/>
          <p:nvPr/>
        </p:nvSpPr>
        <p:spPr>
          <a:xfrm>
            <a:off x="1295400" y="1752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3"/>
          <p:cNvSpPr/>
          <p:nvPr/>
        </p:nvSpPr>
        <p:spPr>
          <a:xfrm>
            <a:off x="2047875" y="1752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3"/>
          <p:cNvSpPr/>
          <p:nvPr/>
        </p:nvSpPr>
        <p:spPr>
          <a:xfrm>
            <a:off x="2800350" y="1752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3"/>
          <p:cNvSpPr/>
          <p:nvPr/>
        </p:nvSpPr>
        <p:spPr>
          <a:xfrm>
            <a:off x="3552825" y="1752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3"/>
          <p:cNvSpPr/>
          <p:nvPr/>
        </p:nvSpPr>
        <p:spPr>
          <a:xfrm>
            <a:off x="4305300" y="1752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3"/>
          <p:cNvSpPr/>
          <p:nvPr/>
        </p:nvSpPr>
        <p:spPr>
          <a:xfrm>
            <a:off x="1295400" y="2514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3"/>
          <p:cNvSpPr/>
          <p:nvPr/>
        </p:nvSpPr>
        <p:spPr>
          <a:xfrm>
            <a:off x="2047875" y="2514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3"/>
          <p:cNvSpPr/>
          <p:nvPr/>
        </p:nvSpPr>
        <p:spPr>
          <a:xfrm>
            <a:off x="2800350" y="2514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3"/>
          <p:cNvSpPr/>
          <p:nvPr/>
        </p:nvSpPr>
        <p:spPr>
          <a:xfrm>
            <a:off x="3552825" y="2514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3"/>
          <p:cNvSpPr/>
          <p:nvPr/>
        </p:nvSpPr>
        <p:spPr>
          <a:xfrm>
            <a:off x="4305300" y="2514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3"/>
          <p:cNvSpPr/>
          <p:nvPr/>
        </p:nvSpPr>
        <p:spPr>
          <a:xfrm>
            <a:off x="1295400" y="3276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3"/>
          <p:cNvSpPr/>
          <p:nvPr/>
        </p:nvSpPr>
        <p:spPr>
          <a:xfrm>
            <a:off x="2047875" y="3276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3"/>
          <p:cNvSpPr/>
          <p:nvPr/>
        </p:nvSpPr>
        <p:spPr>
          <a:xfrm>
            <a:off x="2800350" y="3276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3"/>
          <p:cNvSpPr/>
          <p:nvPr/>
        </p:nvSpPr>
        <p:spPr>
          <a:xfrm>
            <a:off x="4305300" y="3276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3"/>
          <p:cNvSpPr/>
          <p:nvPr/>
        </p:nvSpPr>
        <p:spPr>
          <a:xfrm>
            <a:off x="1295400" y="4038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3"/>
          <p:cNvSpPr/>
          <p:nvPr/>
        </p:nvSpPr>
        <p:spPr>
          <a:xfrm>
            <a:off x="2047875" y="4038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3"/>
          <p:cNvSpPr/>
          <p:nvPr/>
        </p:nvSpPr>
        <p:spPr>
          <a:xfrm>
            <a:off x="2800350" y="4038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3"/>
          <p:cNvSpPr/>
          <p:nvPr/>
        </p:nvSpPr>
        <p:spPr>
          <a:xfrm>
            <a:off x="3552825" y="4038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3"/>
          <p:cNvSpPr/>
          <p:nvPr/>
        </p:nvSpPr>
        <p:spPr>
          <a:xfrm>
            <a:off x="4305300" y="4038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3"/>
          <p:cNvSpPr/>
          <p:nvPr/>
        </p:nvSpPr>
        <p:spPr>
          <a:xfrm>
            <a:off x="3552825" y="3276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3"/>
          <p:cNvSpPr/>
          <p:nvPr/>
        </p:nvSpPr>
        <p:spPr>
          <a:xfrm>
            <a:off x="1295400" y="4800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3"/>
          <p:cNvSpPr/>
          <p:nvPr/>
        </p:nvSpPr>
        <p:spPr>
          <a:xfrm>
            <a:off x="2047875" y="4800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3"/>
          <p:cNvSpPr/>
          <p:nvPr/>
        </p:nvSpPr>
        <p:spPr>
          <a:xfrm>
            <a:off x="2800350" y="4800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3"/>
          <p:cNvSpPr/>
          <p:nvPr/>
        </p:nvSpPr>
        <p:spPr>
          <a:xfrm>
            <a:off x="3552825" y="4800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3"/>
          <p:cNvSpPr/>
          <p:nvPr/>
        </p:nvSpPr>
        <p:spPr>
          <a:xfrm>
            <a:off x="4305300" y="4800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3"/>
          <p:cNvSpPr/>
          <p:nvPr/>
        </p:nvSpPr>
        <p:spPr>
          <a:xfrm>
            <a:off x="1295400" y="5562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3"/>
          <p:cNvSpPr/>
          <p:nvPr/>
        </p:nvSpPr>
        <p:spPr>
          <a:xfrm>
            <a:off x="2047875" y="5562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3"/>
          <p:cNvSpPr/>
          <p:nvPr/>
        </p:nvSpPr>
        <p:spPr>
          <a:xfrm>
            <a:off x="2800350" y="5562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3"/>
          <p:cNvSpPr/>
          <p:nvPr/>
        </p:nvSpPr>
        <p:spPr>
          <a:xfrm>
            <a:off x="3552825" y="5562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3"/>
          <p:cNvSpPr/>
          <p:nvPr/>
        </p:nvSpPr>
        <p:spPr>
          <a:xfrm>
            <a:off x="4305300" y="5562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3"/>
          <p:cNvSpPr/>
          <p:nvPr/>
        </p:nvSpPr>
        <p:spPr>
          <a:xfrm>
            <a:off x="5057775" y="1752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3"/>
          <p:cNvSpPr/>
          <p:nvPr/>
        </p:nvSpPr>
        <p:spPr>
          <a:xfrm>
            <a:off x="5810250" y="1752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3"/>
          <p:cNvSpPr/>
          <p:nvPr/>
        </p:nvSpPr>
        <p:spPr>
          <a:xfrm>
            <a:off x="6562725" y="1752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3"/>
          <p:cNvSpPr/>
          <p:nvPr/>
        </p:nvSpPr>
        <p:spPr>
          <a:xfrm>
            <a:off x="5057775" y="2514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3"/>
          <p:cNvSpPr/>
          <p:nvPr/>
        </p:nvSpPr>
        <p:spPr>
          <a:xfrm>
            <a:off x="5810250" y="2514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3"/>
          <p:cNvSpPr/>
          <p:nvPr/>
        </p:nvSpPr>
        <p:spPr>
          <a:xfrm>
            <a:off x="6562725" y="2514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3"/>
          <p:cNvSpPr/>
          <p:nvPr/>
        </p:nvSpPr>
        <p:spPr>
          <a:xfrm>
            <a:off x="5057775" y="3276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3"/>
          <p:cNvSpPr/>
          <p:nvPr/>
        </p:nvSpPr>
        <p:spPr>
          <a:xfrm>
            <a:off x="6562725" y="3276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3"/>
          <p:cNvSpPr/>
          <p:nvPr/>
        </p:nvSpPr>
        <p:spPr>
          <a:xfrm>
            <a:off x="5057775" y="4038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33"/>
          <p:cNvSpPr/>
          <p:nvPr/>
        </p:nvSpPr>
        <p:spPr>
          <a:xfrm>
            <a:off x="6562725" y="4038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3"/>
          <p:cNvSpPr/>
          <p:nvPr/>
        </p:nvSpPr>
        <p:spPr>
          <a:xfrm>
            <a:off x="5810250" y="3276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3"/>
          <p:cNvSpPr/>
          <p:nvPr/>
        </p:nvSpPr>
        <p:spPr>
          <a:xfrm>
            <a:off x="5057775" y="4800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33"/>
          <p:cNvSpPr/>
          <p:nvPr/>
        </p:nvSpPr>
        <p:spPr>
          <a:xfrm>
            <a:off x="5810250" y="4800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33"/>
          <p:cNvSpPr/>
          <p:nvPr/>
        </p:nvSpPr>
        <p:spPr>
          <a:xfrm>
            <a:off x="6562725" y="4800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33"/>
          <p:cNvSpPr/>
          <p:nvPr/>
        </p:nvSpPr>
        <p:spPr>
          <a:xfrm>
            <a:off x="5057775" y="5562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3"/>
          <p:cNvSpPr/>
          <p:nvPr/>
        </p:nvSpPr>
        <p:spPr>
          <a:xfrm>
            <a:off x="5810250" y="5562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33"/>
          <p:cNvSpPr/>
          <p:nvPr/>
        </p:nvSpPr>
        <p:spPr>
          <a:xfrm>
            <a:off x="6562725" y="5562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3"/>
          <p:cNvSpPr/>
          <p:nvPr/>
        </p:nvSpPr>
        <p:spPr>
          <a:xfrm>
            <a:off x="7315200" y="1752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3"/>
          <p:cNvSpPr/>
          <p:nvPr/>
        </p:nvSpPr>
        <p:spPr>
          <a:xfrm>
            <a:off x="7315200" y="2514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3"/>
          <p:cNvSpPr/>
          <p:nvPr/>
        </p:nvSpPr>
        <p:spPr>
          <a:xfrm>
            <a:off x="7315200" y="3276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3"/>
          <p:cNvSpPr/>
          <p:nvPr/>
        </p:nvSpPr>
        <p:spPr>
          <a:xfrm>
            <a:off x="7315200" y="4038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3"/>
          <p:cNvSpPr/>
          <p:nvPr/>
        </p:nvSpPr>
        <p:spPr>
          <a:xfrm>
            <a:off x="7315200" y="4800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3"/>
          <p:cNvSpPr/>
          <p:nvPr/>
        </p:nvSpPr>
        <p:spPr>
          <a:xfrm>
            <a:off x="7315200" y="5562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3"/>
          <p:cNvSpPr/>
          <p:nvPr/>
        </p:nvSpPr>
        <p:spPr>
          <a:xfrm>
            <a:off x="5810250" y="4038600"/>
            <a:ext cx="539496" cy="539496"/>
          </a:xfrm>
          <a:prstGeom prst="triangle">
            <a:avLst>
              <a:gd fmla="val 50000" name="adj"/>
            </a:avLst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4"/>
          <p:cNvSpPr txBox="1"/>
          <p:nvPr>
            <p:ph type="title"/>
          </p:nvPr>
        </p:nvSpPr>
        <p:spPr>
          <a:xfrm>
            <a:off x="457200" y="228600"/>
            <a:ext cx="8686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Pre-attentive processing: shape + color?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34"/>
          <p:cNvSpPr/>
          <p:nvPr/>
        </p:nvSpPr>
        <p:spPr>
          <a:xfrm>
            <a:off x="1295400" y="1752600"/>
            <a:ext cx="533400" cy="533400"/>
          </a:xfrm>
          <a:prstGeom prst="ellipse">
            <a:avLst/>
          </a:prstGeom>
          <a:solidFill>
            <a:schemeClr val="dk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4"/>
          <p:cNvSpPr/>
          <p:nvPr/>
        </p:nvSpPr>
        <p:spPr>
          <a:xfrm>
            <a:off x="2047875" y="1752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4"/>
          <p:cNvSpPr/>
          <p:nvPr/>
        </p:nvSpPr>
        <p:spPr>
          <a:xfrm>
            <a:off x="2800350" y="1752600"/>
            <a:ext cx="533400" cy="533400"/>
          </a:xfrm>
          <a:prstGeom prst="ellipse">
            <a:avLst/>
          </a:prstGeom>
          <a:solidFill>
            <a:srgbClr val="D2533C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4"/>
          <p:cNvSpPr/>
          <p:nvPr/>
        </p:nvSpPr>
        <p:spPr>
          <a:xfrm>
            <a:off x="4305300" y="1752600"/>
            <a:ext cx="533400" cy="533400"/>
          </a:xfrm>
          <a:prstGeom prst="ellipse">
            <a:avLst/>
          </a:prstGeom>
          <a:solidFill>
            <a:schemeClr val="dk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4"/>
          <p:cNvSpPr/>
          <p:nvPr/>
        </p:nvSpPr>
        <p:spPr>
          <a:xfrm>
            <a:off x="2047875" y="2514600"/>
            <a:ext cx="533400" cy="533400"/>
          </a:xfrm>
          <a:prstGeom prst="ellipse">
            <a:avLst/>
          </a:prstGeom>
          <a:solidFill>
            <a:srgbClr val="D2533C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34"/>
          <p:cNvSpPr/>
          <p:nvPr/>
        </p:nvSpPr>
        <p:spPr>
          <a:xfrm>
            <a:off x="3552825" y="2514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4"/>
          <p:cNvSpPr/>
          <p:nvPr/>
        </p:nvSpPr>
        <p:spPr>
          <a:xfrm>
            <a:off x="1295400" y="3276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4"/>
          <p:cNvSpPr/>
          <p:nvPr/>
        </p:nvSpPr>
        <p:spPr>
          <a:xfrm>
            <a:off x="2800350" y="3276600"/>
            <a:ext cx="533400" cy="533400"/>
          </a:xfrm>
          <a:prstGeom prst="ellipse">
            <a:avLst/>
          </a:prstGeom>
          <a:solidFill>
            <a:schemeClr val="dk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34"/>
          <p:cNvSpPr/>
          <p:nvPr/>
        </p:nvSpPr>
        <p:spPr>
          <a:xfrm>
            <a:off x="4305300" y="3276600"/>
            <a:ext cx="533400" cy="533400"/>
          </a:xfrm>
          <a:prstGeom prst="ellipse">
            <a:avLst/>
          </a:prstGeom>
          <a:solidFill>
            <a:schemeClr val="dk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4"/>
          <p:cNvSpPr/>
          <p:nvPr/>
        </p:nvSpPr>
        <p:spPr>
          <a:xfrm>
            <a:off x="1295400" y="4038600"/>
            <a:ext cx="533400" cy="533400"/>
          </a:xfrm>
          <a:prstGeom prst="ellipse">
            <a:avLst/>
          </a:prstGeom>
          <a:solidFill>
            <a:schemeClr val="dk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34"/>
          <p:cNvSpPr/>
          <p:nvPr/>
        </p:nvSpPr>
        <p:spPr>
          <a:xfrm>
            <a:off x="2800350" y="4038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34"/>
          <p:cNvSpPr/>
          <p:nvPr/>
        </p:nvSpPr>
        <p:spPr>
          <a:xfrm>
            <a:off x="3552825" y="4038600"/>
            <a:ext cx="533400" cy="533400"/>
          </a:xfrm>
          <a:prstGeom prst="ellipse">
            <a:avLst/>
          </a:prstGeom>
          <a:solidFill>
            <a:srgbClr val="D2533C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34"/>
          <p:cNvSpPr/>
          <p:nvPr/>
        </p:nvSpPr>
        <p:spPr>
          <a:xfrm>
            <a:off x="3552825" y="3276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4"/>
          <p:cNvSpPr/>
          <p:nvPr/>
        </p:nvSpPr>
        <p:spPr>
          <a:xfrm>
            <a:off x="1295400" y="4800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34"/>
          <p:cNvSpPr/>
          <p:nvPr/>
        </p:nvSpPr>
        <p:spPr>
          <a:xfrm>
            <a:off x="2047875" y="4800600"/>
            <a:ext cx="533400" cy="533400"/>
          </a:xfrm>
          <a:prstGeom prst="ellipse">
            <a:avLst/>
          </a:prstGeom>
          <a:solidFill>
            <a:schemeClr val="dk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34"/>
          <p:cNvSpPr/>
          <p:nvPr/>
        </p:nvSpPr>
        <p:spPr>
          <a:xfrm>
            <a:off x="2800350" y="4800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34"/>
          <p:cNvSpPr/>
          <p:nvPr/>
        </p:nvSpPr>
        <p:spPr>
          <a:xfrm>
            <a:off x="4305300" y="4800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34"/>
          <p:cNvSpPr/>
          <p:nvPr/>
        </p:nvSpPr>
        <p:spPr>
          <a:xfrm>
            <a:off x="2047875" y="5562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4"/>
          <p:cNvSpPr/>
          <p:nvPr/>
        </p:nvSpPr>
        <p:spPr>
          <a:xfrm>
            <a:off x="3552825" y="5562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34"/>
          <p:cNvSpPr/>
          <p:nvPr/>
        </p:nvSpPr>
        <p:spPr>
          <a:xfrm>
            <a:off x="4305300" y="5562600"/>
            <a:ext cx="533400" cy="533400"/>
          </a:xfrm>
          <a:prstGeom prst="ellipse">
            <a:avLst/>
          </a:prstGeom>
          <a:solidFill>
            <a:schemeClr val="dk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4"/>
          <p:cNvSpPr/>
          <p:nvPr/>
        </p:nvSpPr>
        <p:spPr>
          <a:xfrm>
            <a:off x="5810250" y="1752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34"/>
          <p:cNvSpPr/>
          <p:nvPr/>
        </p:nvSpPr>
        <p:spPr>
          <a:xfrm>
            <a:off x="6562725" y="1752600"/>
            <a:ext cx="533400" cy="533400"/>
          </a:xfrm>
          <a:prstGeom prst="ellipse">
            <a:avLst/>
          </a:prstGeom>
          <a:solidFill>
            <a:schemeClr val="dk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4"/>
          <p:cNvSpPr/>
          <p:nvPr/>
        </p:nvSpPr>
        <p:spPr>
          <a:xfrm>
            <a:off x="5057775" y="2514600"/>
            <a:ext cx="533400" cy="533400"/>
          </a:xfrm>
          <a:prstGeom prst="ellipse">
            <a:avLst/>
          </a:prstGeom>
          <a:solidFill>
            <a:schemeClr val="dk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4"/>
          <p:cNvSpPr/>
          <p:nvPr/>
        </p:nvSpPr>
        <p:spPr>
          <a:xfrm>
            <a:off x="6562725" y="2514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34"/>
          <p:cNvSpPr/>
          <p:nvPr/>
        </p:nvSpPr>
        <p:spPr>
          <a:xfrm>
            <a:off x="5057775" y="3276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34"/>
          <p:cNvSpPr/>
          <p:nvPr/>
        </p:nvSpPr>
        <p:spPr>
          <a:xfrm>
            <a:off x="6562725" y="3276600"/>
            <a:ext cx="533400" cy="533400"/>
          </a:xfrm>
          <a:prstGeom prst="ellipse">
            <a:avLst/>
          </a:prstGeom>
          <a:solidFill>
            <a:schemeClr val="dk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34"/>
          <p:cNvSpPr/>
          <p:nvPr/>
        </p:nvSpPr>
        <p:spPr>
          <a:xfrm>
            <a:off x="5057775" y="4038600"/>
            <a:ext cx="533400" cy="533400"/>
          </a:xfrm>
          <a:prstGeom prst="ellipse">
            <a:avLst/>
          </a:prstGeom>
          <a:solidFill>
            <a:srgbClr val="D2533C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34"/>
          <p:cNvSpPr/>
          <p:nvPr/>
        </p:nvSpPr>
        <p:spPr>
          <a:xfrm>
            <a:off x="5810250" y="3276600"/>
            <a:ext cx="533400" cy="533400"/>
          </a:xfrm>
          <a:prstGeom prst="ellipse">
            <a:avLst/>
          </a:prstGeom>
          <a:solidFill>
            <a:schemeClr val="dk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34"/>
          <p:cNvSpPr/>
          <p:nvPr/>
        </p:nvSpPr>
        <p:spPr>
          <a:xfrm>
            <a:off x="5810250" y="4800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34"/>
          <p:cNvSpPr/>
          <p:nvPr/>
        </p:nvSpPr>
        <p:spPr>
          <a:xfrm>
            <a:off x="6562725" y="4800600"/>
            <a:ext cx="533400" cy="533400"/>
          </a:xfrm>
          <a:prstGeom prst="ellipse">
            <a:avLst/>
          </a:prstGeom>
          <a:solidFill>
            <a:srgbClr val="D2533C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34"/>
          <p:cNvSpPr/>
          <p:nvPr/>
        </p:nvSpPr>
        <p:spPr>
          <a:xfrm>
            <a:off x="5810250" y="5562600"/>
            <a:ext cx="533400" cy="533400"/>
          </a:xfrm>
          <a:prstGeom prst="ellipse">
            <a:avLst/>
          </a:prstGeom>
          <a:solidFill>
            <a:schemeClr val="dk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4"/>
          <p:cNvSpPr/>
          <p:nvPr/>
        </p:nvSpPr>
        <p:spPr>
          <a:xfrm>
            <a:off x="7315200" y="1752600"/>
            <a:ext cx="533400" cy="533400"/>
          </a:xfrm>
          <a:prstGeom prst="ellipse">
            <a:avLst/>
          </a:prstGeom>
          <a:solidFill>
            <a:schemeClr val="dk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34"/>
          <p:cNvSpPr/>
          <p:nvPr/>
        </p:nvSpPr>
        <p:spPr>
          <a:xfrm>
            <a:off x="7315200" y="3276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34"/>
          <p:cNvSpPr/>
          <p:nvPr/>
        </p:nvSpPr>
        <p:spPr>
          <a:xfrm>
            <a:off x="7315200" y="4038600"/>
            <a:ext cx="533400" cy="533400"/>
          </a:xfrm>
          <a:prstGeom prst="ellipse">
            <a:avLst/>
          </a:prstGeom>
          <a:solidFill>
            <a:srgbClr val="D2533C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34"/>
          <p:cNvSpPr/>
          <p:nvPr/>
        </p:nvSpPr>
        <p:spPr>
          <a:xfrm>
            <a:off x="7315200" y="4800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34"/>
          <p:cNvSpPr/>
          <p:nvPr/>
        </p:nvSpPr>
        <p:spPr>
          <a:xfrm>
            <a:off x="7315200" y="5562600"/>
            <a:ext cx="533400" cy="533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34"/>
          <p:cNvSpPr/>
          <p:nvPr/>
        </p:nvSpPr>
        <p:spPr>
          <a:xfrm>
            <a:off x="1295400" y="5556504"/>
            <a:ext cx="539496" cy="539496"/>
          </a:xfrm>
          <a:prstGeom prst="triangle">
            <a:avLst>
              <a:gd fmla="val 50000" name="adj"/>
            </a:avLst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34"/>
          <p:cNvSpPr/>
          <p:nvPr/>
        </p:nvSpPr>
        <p:spPr>
          <a:xfrm>
            <a:off x="1295400" y="2514600"/>
            <a:ext cx="539496" cy="539496"/>
          </a:xfrm>
          <a:prstGeom prst="triangle">
            <a:avLst>
              <a:gd fmla="val 50000" name="adj"/>
            </a:avLst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34"/>
          <p:cNvSpPr/>
          <p:nvPr/>
        </p:nvSpPr>
        <p:spPr>
          <a:xfrm>
            <a:off x="2047875" y="3276600"/>
            <a:ext cx="539496" cy="539496"/>
          </a:xfrm>
          <a:prstGeom prst="triangle">
            <a:avLst>
              <a:gd fmla="val 50000" name="adj"/>
            </a:avLst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34"/>
          <p:cNvSpPr/>
          <p:nvPr/>
        </p:nvSpPr>
        <p:spPr>
          <a:xfrm>
            <a:off x="4305300" y="4038600"/>
            <a:ext cx="539496" cy="539496"/>
          </a:xfrm>
          <a:prstGeom prst="triangle">
            <a:avLst>
              <a:gd fmla="val 50000" name="adj"/>
            </a:avLst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34"/>
          <p:cNvSpPr/>
          <p:nvPr/>
        </p:nvSpPr>
        <p:spPr>
          <a:xfrm>
            <a:off x="3552825" y="4794504"/>
            <a:ext cx="539496" cy="539496"/>
          </a:xfrm>
          <a:prstGeom prst="triangle">
            <a:avLst>
              <a:gd fmla="val 50000" name="adj"/>
            </a:avLst>
          </a:prstGeom>
          <a:solidFill>
            <a:srgbClr val="D2533C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34"/>
          <p:cNvSpPr/>
          <p:nvPr/>
        </p:nvSpPr>
        <p:spPr>
          <a:xfrm>
            <a:off x="3552825" y="1752600"/>
            <a:ext cx="539496" cy="539496"/>
          </a:xfrm>
          <a:prstGeom prst="triangle">
            <a:avLst>
              <a:gd fmla="val 50000" name="adj"/>
            </a:avLst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34"/>
          <p:cNvSpPr/>
          <p:nvPr/>
        </p:nvSpPr>
        <p:spPr>
          <a:xfrm>
            <a:off x="2800350" y="2514600"/>
            <a:ext cx="539496" cy="539496"/>
          </a:xfrm>
          <a:prstGeom prst="triangle">
            <a:avLst>
              <a:gd fmla="val 50000" name="adj"/>
            </a:avLst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34"/>
          <p:cNvSpPr/>
          <p:nvPr/>
        </p:nvSpPr>
        <p:spPr>
          <a:xfrm>
            <a:off x="2800350" y="5556504"/>
            <a:ext cx="539496" cy="539496"/>
          </a:xfrm>
          <a:prstGeom prst="triangle">
            <a:avLst>
              <a:gd fmla="val 50000" name="adj"/>
            </a:avLst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34"/>
          <p:cNvSpPr/>
          <p:nvPr/>
        </p:nvSpPr>
        <p:spPr>
          <a:xfrm>
            <a:off x="2047875" y="4038600"/>
            <a:ext cx="539496" cy="539496"/>
          </a:xfrm>
          <a:prstGeom prst="triangle">
            <a:avLst>
              <a:gd fmla="val 50000" name="adj"/>
            </a:avLst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34"/>
          <p:cNvSpPr/>
          <p:nvPr/>
        </p:nvSpPr>
        <p:spPr>
          <a:xfrm>
            <a:off x="7309104" y="2514600"/>
            <a:ext cx="539496" cy="539496"/>
          </a:xfrm>
          <a:prstGeom prst="triangle">
            <a:avLst>
              <a:gd fmla="val 50000" name="adj"/>
            </a:avLst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34"/>
          <p:cNvSpPr/>
          <p:nvPr/>
        </p:nvSpPr>
        <p:spPr>
          <a:xfrm>
            <a:off x="4305300" y="2514600"/>
            <a:ext cx="539496" cy="539496"/>
          </a:xfrm>
          <a:prstGeom prst="triangle">
            <a:avLst>
              <a:gd fmla="val 50000" name="adj"/>
            </a:avLst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34"/>
          <p:cNvSpPr/>
          <p:nvPr/>
        </p:nvSpPr>
        <p:spPr>
          <a:xfrm>
            <a:off x="5057775" y="4794504"/>
            <a:ext cx="539496" cy="539496"/>
          </a:xfrm>
          <a:prstGeom prst="triangle">
            <a:avLst>
              <a:gd fmla="val 50000" name="adj"/>
            </a:avLst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34"/>
          <p:cNvSpPr/>
          <p:nvPr/>
        </p:nvSpPr>
        <p:spPr>
          <a:xfrm>
            <a:off x="5057775" y="1752600"/>
            <a:ext cx="539496" cy="539496"/>
          </a:xfrm>
          <a:prstGeom prst="triangle">
            <a:avLst>
              <a:gd fmla="val 50000" name="adj"/>
            </a:avLst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5057775" y="5556504"/>
            <a:ext cx="539496" cy="539496"/>
          </a:xfrm>
          <a:prstGeom prst="triangle">
            <a:avLst>
              <a:gd fmla="val 50000" name="adj"/>
            </a:avLst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34"/>
          <p:cNvSpPr/>
          <p:nvPr/>
        </p:nvSpPr>
        <p:spPr>
          <a:xfrm>
            <a:off x="5810250" y="4038600"/>
            <a:ext cx="539496" cy="539496"/>
          </a:xfrm>
          <a:prstGeom prst="triangle">
            <a:avLst>
              <a:gd fmla="val 50000" name="adj"/>
            </a:avLst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34"/>
          <p:cNvSpPr/>
          <p:nvPr/>
        </p:nvSpPr>
        <p:spPr>
          <a:xfrm>
            <a:off x="5810250" y="2514600"/>
            <a:ext cx="539496" cy="539496"/>
          </a:xfrm>
          <a:prstGeom prst="triangle">
            <a:avLst>
              <a:gd fmla="val 50000" name="adj"/>
            </a:avLst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34"/>
          <p:cNvSpPr/>
          <p:nvPr/>
        </p:nvSpPr>
        <p:spPr>
          <a:xfrm>
            <a:off x="6556629" y="5556504"/>
            <a:ext cx="539496" cy="539496"/>
          </a:xfrm>
          <a:prstGeom prst="triangle">
            <a:avLst>
              <a:gd fmla="val 50000" name="adj"/>
            </a:avLst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4"/>
          <p:cNvSpPr/>
          <p:nvPr/>
        </p:nvSpPr>
        <p:spPr>
          <a:xfrm>
            <a:off x="6556629" y="4038600"/>
            <a:ext cx="539496" cy="539496"/>
          </a:xfrm>
          <a:prstGeom prst="triangle">
            <a:avLst>
              <a:gd fmla="val 50000" name="adj"/>
            </a:avLst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5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Discussion: what’s going on here?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35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Answer: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this is called “conjunction”</a:t>
            </a:r>
            <a:endParaRPr/>
          </a:p>
          <a:p>
            <a:pPr indent="-19050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search for </a:t>
            </a: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red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things, you get a bunch of </a:t>
            </a:r>
            <a:r>
              <a:rPr b="0" i="0" lang="en-US" sz="20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red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circles (as well as the </a:t>
            </a:r>
            <a:r>
              <a:rPr b="0" i="0" lang="en-US" sz="2000" u="none" cap="none" strike="noStrike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red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triangle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). </a:t>
            </a:r>
            <a:endParaRPr/>
          </a:p>
          <a:p>
            <a:pPr indent="-19050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Similarly, if you search for search for 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triangles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you get a bunch of </a:t>
            </a:r>
            <a:r>
              <a:rPr b="0" i="0" lang="en-US" sz="2000" u="none" cap="none" strike="noStrike">
                <a:solidFill>
                  <a:srgbClr val="1E6DAE"/>
                </a:solidFill>
                <a:latin typeface="Arial"/>
                <a:ea typeface="Arial"/>
                <a:cs typeface="Arial"/>
                <a:sym typeface="Arial"/>
              </a:rPr>
              <a:t>blue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triangles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(as well as the </a:t>
            </a: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red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triangle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). </a:t>
            </a:r>
            <a:endParaRPr/>
          </a:p>
          <a:p>
            <a:pPr indent="-19050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Either way, you have to search through them all one by one!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6" name="Google Shape;43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8819" y="4800600"/>
            <a:ext cx="5021581" cy="204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6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Pre-attentive processing for visualization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36"/>
          <p:cNvSpPr txBox="1"/>
          <p:nvPr>
            <p:ph idx="1" type="body"/>
          </p:nvPr>
        </p:nvSpPr>
        <p:spPr>
          <a:xfrm>
            <a:off x="474935" y="1570184"/>
            <a:ext cx="8188774" cy="4830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7743" lvl="0" marL="23774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Whatever draws our eyes draws our attention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7743" lvl="0" marL="23774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can be useful</a:t>
            </a:r>
            <a:endParaRPr/>
          </a:p>
          <a:p>
            <a:pPr indent="-237743" lvl="0" marL="23774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It can also be problematic: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erriweather Sans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http://www.csc.ncsu.edu/faculty/healey/PP/figs/tg_hue.gif" id="444" name="Google Shape;444;p36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7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Ex. flicker can cause change blindness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http://www.csc.ncsu.edu/faculty/healey/PP/figs/tg_hue.gif" id="451" name="Google Shape;451;p37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irplane.gif" id="452" name="Google Shape;45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1552" y="2286000"/>
            <a:ext cx="4120896" cy="3090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8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Can you see it now?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http://www.csc.ncsu.edu/faculty/healey/PP/figs/tg_hue.gif" id="459" name="Google Shape;459;p38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irplane.gif" id="460" name="Google Shape;46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1552" y="2286000"/>
            <a:ext cx="4120896" cy="30906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irplane02.png" id="461" name="Google Shape;461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1552" y="2286000"/>
            <a:ext cx="4114800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irplane01.png" id="462" name="Google Shape;462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11552" y="2286000"/>
            <a:ext cx="4114800" cy="308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9"/>
          <p:cNvSpPr txBox="1"/>
          <p:nvPr>
            <p:ph type="title"/>
          </p:nvPr>
        </p:nvSpPr>
        <p:spPr>
          <a:xfrm>
            <a:off x="457200" y="228600"/>
            <a:ext cx="8610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Sometimes gestalt &amp; pre-attention compete</a:t>
            </a:r>
            <a:endParaRPr/>
          </a:p>
        </p:txBody>
      </p:sp>
      <p:pic>
        <p:nvPicPr>
          <p:cNvPr id="468" name="Google Shape;468;p39"/>
          <p:cNvPicPr preferRelativeResize="0"/>
          <p:nvPr/>
        </p:nvPicPr>
        <p:blipFill rotWithShape="1">
          <a:blip r:embed="rId3">
            <a:alphaModFix/>
          </a:blip>
          <a:srcRect b="55199" l="0" r="0" t="0"/>
          <a:stretch/>
        </p:blipFill>
        <p:spPr>
          <a:xfrm>
            <a:off x="1828800" y="2438400"/>
            <a:ext cx="5334000" cy="2617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9"/>
          <p:cNvPicPr preferRelativeResize="0"/>
          <p:nvPr/>
        </p:nvPicPr>
        <p:blipFill rotWithShape="1">
          <a:blip r:embed="rId3">
            <a:alphaModFix/>
          </a:blip>
          <a:srcRect b="-1287" l="2035" r="-2034" t="56487"/>
          <a:stretch/>
        </p:blipFill>
        <p:spPr>
          <a:xfrm>
            <a:off x="1938528" y="2564355"/>
            <a:ext cx="5334000" cy="2617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0"/>
          <p:cNvSpPr txBox="1"/>
          <p:nvPr>
            <p:ph type="title"/>
          </p:nvPr>
        </p:nvSpPr>
        <p:spPr>
          <a:xfrm>
            <a:off x="457200" y="228600"/>
            <a:ext cx="8534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Sometimes gestalt &amp; pre-attention compete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5" name="Google Shape;475;p4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1212" r="-1211" t="0"/>
          <a:stretch/>
        </p:blipFill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Okay, what about </a:t>
            </a:r>
            <a:r>
              <a:rPr b="1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attentive</a:t>
            </a: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processing?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1" name="Google Shape;481;p4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0800" y="1371600"/>
            <a:ext cx="65024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perception?</a:t>
            </a:r>
            <a:endParaRPr/>
          </a:p>
          <a:p>
            <a:pPr indent="-19050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does it work?</a:t>
            </a:r>
            <a:endParaRPr/>
          </a:p>
          <a:p>
            <a:pPr indent="-19050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Pre-attentive processing</a:t>
            </a:r>
            <a:endParaRPr/>
          </a:p>
          <a:p>
            <a:pPr indent="-19050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Perceptual problems</a:t>
            </a:r>
            <a:endParaRPr/>
          </a:p>
          <a:p>
            <a:pPr indent="-19050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Estimating magnitude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 101</a:t>
            </a:r>
            <a:endParaRPr/>
          </a:p>
          <a:p>
            <a:pPr indent="-19050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we see color</a:t>
            </a:r>
            <a:endParaRPr/>
          </a:p>
          <a:p>
            <a:pPr indent="-19050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this means for visualization</a:t>
            </a:r>
            <a:endParaRPr/>
          </a:p>
          <a:p>
            <a:pPr indent="-19050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perceptual problems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Takeaways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2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Magnitude estimation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42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Question: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much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bigger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the lower bar?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Answer: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2x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42"/>
          <p:cNvSpPr/>
          <p:nvPr/>
        </p:nvSpPr>
        <p:spPr>
          <a:xfrm>
            <a:off x="838200" y="3352800"/>
            <a:ext cx="3657600" cy="304800"/>
          </a:xfrm>
          <a:prstGeom prst="rect">
            <a:avLst/>
          </a:prstGeom>
          <a:solidFill>
            <a:srgbClr val="D2533C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42"/>
          <p:cNvSpPr/>
          <p:nvPr/>
        </p:nvSpPr>
        <p:spPr>
          <a:xfrm>
            <a:off x="838200" y="4038600"/>
            <a:ext cx="7315200" cy="304800"/>
          </a:xfrm>
          <a:prstGeom prst="rect">
            <a:avLst/>
          </a:prstGeom>
          <a:solidFill>
            <a:srgbClr val="D2533C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42"/>
          <p:cNvSpPr/>
          <p:nvPr/>
        </p:nvSpPr>
        <p:spPr>
          <a:xfrm>
            <a:off x="838200" y="3352800"/>
            <a:ext cx="3657600" cy="3048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" name="Google Shape;495;p43"/>
          <p:cNvGrpSpPr/>
          <p:nvPr/>
        </p:nvGrpSpPr>
        <p:grpSpPr>
          <a:xfrm>
            <a:off x="4495800" y="2895600"/>
            <a:ext cx="1828800" cy="1828800"/>
            <a:chOff x="4495800" y="2895600"/>
            <a:chExt cx="1828800" cy="1828800"/>
          </a:xfrm>
        </p:grpSpPr>
        <p:sp>
          <p:nvSpPr>
            <p:cNvPr id="496" name="Google Shape;496;p43"/>
            <p:cNvSpPr/>
            <p:nvPr/>
          </p:nvSpPr>
          <p:spPr>
            <a:xfrm>
              <a:off x="4495800" y="3810000"/>
              <a:ext cx="914400" cy="914400"/>
            </a:xfrm>
            <a:prstGeom prst="rect">
              <a:avLst/>
            </a:prstGeom>
            <a:solidFill>
              <a:schemeClr val="lt1"/>
            </a:solidFill>
            <a:ln cap="flat" cmpd="sng" w="38100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43"/>
            <p:cNvSpPr/>
            <p:nvPr/>
          </p:nvSpPr>
          <p:spPr>
            <a:xfrm>
              <a:off x="5410200" y="3810000"/>
              <a:ext cx="914400" cy="914400"/>
            </a:xfrm>
            <a:prstGeom prst="rect">
              <a:avLst/>
            </a:prstGeom>
            <a:solidFill>
              <a:schemeClr val="lt1"/>
            </a:solidFill>
            <a:ln cap="flat" cmpd="sng" w="38100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43"/>
            <p:cNvSpPr/>
            <p:nvPr/>
          </p:nvSpPr>
          <p:spPr>
            <a:xfrm>
              <a:off x="4495800" y="2895600"/>
              <a:ext cx="914400" cy="914400"/>
            </a:xfrm>
            <a:prstGeom prst="rect">
              <a:avLst/>
            </a:prstGeom>
            <a:solidFill>
              <a:schemeClr val="lt1"/>
            </a:solidFill>
            <a:ln cap="flat" cmpd="sng" w="38100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43"/>
            <p:cNvSpPr/>
            <p:nvPr/>
          </p:nvSpPr>
          <p:spPr>
            <a:xfrm>
              <a:off x="5410200" y="2895600"/>
              <a:ext cx="914400" cy="914400"/>
            </a:xfrm>
            <a:prstGeom prst="rect">
              <a:avLst/>
            </a:prstGeom>
            <a:solidFill>
              <a:schemeClr val="lt1"/>
            </a:solidFill>
            <a:ln cap="flat" cmpd="sng" w="38100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0" name="Google Shape;500;p43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Magnitude estimation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43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Question: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much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bigger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the right square?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Answer: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4x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43"/>
          <p:cNvSpPr/>
          <p:nvPr/>
        </p:nvSpPr>
        <p:spPr>
          <a:xfrm>
            <a:off x="2743200" y="3352800"/>
            <a:ext cx="914400" cy="9144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43"/>
          <p:cNvSpPr/>
          <p:nvPr/>
        </p:nvSpPr>
        <p:spPr>
          <a:xfrm>
            <a:off x="4495800" y="2895600"/>
            <a:ext cx="1828800" cy="18288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" name="Google Shape;508;p44"/>
          <p:cNvGrpSpPr/>
          <p:nvPr/>
        </p:nvGrpSpPr>
        <p:grpSpPr>
          <a:xfrm>
            <a:off x="1524000" y="2286000"/>
            <a:ext cx="3200400" cy="3200400"/>
            <a:chOff x="4648200" y="1676400"/>
            <a:chExt cx="3200400" cy="3200400"/>
          </a:xfrm>
        </p:grpSpPr>
        <p:sp>
          <p:nvSpPr>
            <p:cNvPr id="509" name="Google Shape;509;p44"/>
            <p:cNvSpPr/>
            <p:nvPr/>
          </p:nvSpPr>
          <p:spPr>
            <a:xfrm flipH="1">
              <a:off x="6477000" y="3505200"/>
              <a:ext cx="1066800" cy="1066800"/>
            </a:xfrm>
            <a:prstGeom prst="cube">
              <a:avLst>
                <a:gd fmla="val 15206" name="adj"/>
              </a:avLst>
            </a:prstGeom>
            <a:noFill/>
            <a:ln cap="flat" cmpd="sng" w="38100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44"/>
            <p:cNvSpPr/>
            <p:nvPr/>
          </p:nvSpPr>
          <p:spPr>
            <a:xfrm flipH="1">
              <a:off x="5562600" y="3505200"/>
              <a:ext cx="1066800" cy="1066800"/>
            </a:xfrm>
            <a:prstGeom prst="cube">
              <a:avLst>
                <a:gd fmla="val 15206" name="adj"/>
              </a:avLst>
            </a:prstGeom>
            <a:noFill/>
            <a:ln cap="flat" cmpd="sng" w="38100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44"/>
            <p:cNvSpPr/>
            <p:nvPr/>
          </p:nvSpPr>
          <p:spPr>
            <a:xfrm flipH="1">
              <a:off x="4648200" y="3505200"/>
              <a:ext cx="1066800" cy="1066800"/>
            </a:xfrm>
            <a:prstGeom prst="cube">
              <a:avLst>
                <a:gd fmla="val 15206" name="adj"/>
              </a:avLst>
            </a:prstGeom>
            <a:noFill/>
            <a:ln cap="flat" cmpd="sng" w="38100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44"/>
            <p:cNvSpPr/>
            <p:nvPr/>
          </p:nvSpPr>
          <p:spPr>
            <a:xfrm flipH="1">
              <a:off x="6629400" y="3657600"/>
              <a:ext cx="1066800" cy="1066800"/>
            </a:xfrm>
            <a:prstGeom prst="cube">
              <a:avLst>
                <a:gd fmla="val 15206" name="adj"/>
              </a:avLst>
            </a:prstGeom>
            <a:noFill/>
            <a:ln cap="flat" cmpd="sng" w="38100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44"/>
            <p:cNvSpPr/>
            <p:nvPr/>
          </p:nvSpPr>
          <p:spPr>
            <a:xfrm flipH="1">
              <a:off x="5715000" y="3657600"/>
              <a:ext cx="1066800" cy="1066800"/>
            </a:xfrm>
            <a:prstGeom prst="cube">
              <a:avLst>
                <a:gd fmla="val 15206" name="adj"/>
              </a:avLst>
            </a:prstGeom>
            <a:noFill/>
            <a:ln cap="flat" cmpd="sng" w="38100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44"/>
            <p:cNvSpPr/>
            <p:nvPr/>
          </p:nvSpPr>
          <p:spPr>
            <a:xfrm flipH="1">
              <a:off x="4800600" y="3657600"/>
              <a:ext cx="1066800" cy="1066800"/>
            </a:xfrm>
            <a:prstGeom prst="cube">
              <a:avLst>
                <a:gd fmla="val 15206" name="adj"/>
              </a:avLst>
            </a:prstGeom>
            <a:noFill/>
            <a:ln cap="flat" cmpd="sng" w="38100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44"/>
            <p:cNvSpPr/>
            <p:nvPr/>
          </p:nvSpPr>
          <p:spPr>
            <a:xfrm flipH="1">
              <a:off x="6781800" y="3810000"/>
              <a:ext cx="1066800" cy="1066800"/>
            </a:xfrm>
            <a:prstGeom prst="cube">
              <a:avLst>
                <a:gd fmla="val 15206" name="adj"/>
              </a:avLst>
            </a:prstGeom>
            <a:noFill/>
            <a:ln cap="flat" cmpd="sng" w="38100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44"/>
            <p:cNvSpPr/>
            <p:nvPr/>
          </p:nvSpPr>
          <p:spPr>
            <a:xfrm flipH="1">
              <a:off x="5867400" y="3810000"/>
              <a:ext cx="1066800" cy="1066800"/>
            </a:xfrm>
            <a:prstGeom prst="cube">
              <a:avLst>
                <a:gd fmla="val 15206" name="adj"/>
              </a:avLst>
            </a:prstGeom>
            <a:noFill/>
            <a:ln cap="flat" cmpd="sng" w="38100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44"/>
            <p:cNvSpPr/>
            <p:nvPr/>
          </p:nvSpPr>
          <p:spPr>
            <a:xfrm flipH="1">
              <a:off x="4953000" y="3810000"/>
              <a:ext cx="1066800" cy="1066800"/>
            </a:xfrm>
            <a:prstGeom prst="cube">
              <a:avLst>
                <a:gd fmla="val 15206" name="adj"/>
              </a:avLst>
            </a:prstGeom>
            <a:noFill/>
            <a:ln cap="flat" cmpd="sng" w="38100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44"/>
            <p:cNvSpPr/>
            <p:nvPr/>
          </p:nvSpPr>
          <p:spPr>
            <a:xfrm flipH="1">
              <a:off x="6477000" y="2590800"/>
              <a:ext cx="1066800" cy="1066800"/>
            </a:xfrm>
            <a:prstGeom prst="cube">
              <a:avLst>
                <a:gd fmla="val 15206" name="adj"/>
              </a:avLst>
            </a:prstGeom>
            <a:noFill/>
            <a:ln cap="flat" cmpd="sng" w="38100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44"/>
            <p:cNvSpPr/>
            <p:nvPr/>
          </p:nvSpPr>
          <p:spPr>
            <a:xfrm flipH="1">
              <a:off x="5562600" y="2590800"/>
              <a:ext cx="1066800" cy="1066800"/>
            </a:xfrm>
            <a:prstGeom prst="cube">
              <a:avLst>
                <a:gd fmla="val 15206" name="adj"/>
              </a:avLst>
            </a:prstGeom>
            <a:noFill/>
            <a:ln cap="flat" cmpd="sng" w="38100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44"/>
            <p:cNvSpPr/>
            <p:nvPr/>
          </p:nvSpPr>
          <p:spPr>
            <a:xfrm flipH="1">
              <a:off x="4648200" y="2590800"/>
              <a:ext cx="1066800" cy="1066800"/>
            </a:xfrm>
            <a:prstGeom prst="cube">
              <a:avLst>
                <a:gd fmla="val 15206" name="adj"/>
              </a:avLst>
            </a:prstGeom>
            <a:noFill/>
            <a:ln cap="flat" cmpd="sng" w="38100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44"/>
            <p:cNvSpPr/>
            <p:nvPr/>
          </p:nvSpPr>
          <p:spPr>
            <a:xfrm flipH="1">
              <a:off x="6629400" y="2743200"/>
              <a:ext cx="1066800" cy="1066800"/>
            </a:xfrm>
            <a:prstGeom prst="cube">
              <a:avLst>
                <a:gd fmla="val 15206" name="adj"/>
              </a:avLst>
            </a:prstGeom>
            <a:noFill/>
            <a:ln cap="flat" cmpd="sng" w="38100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44"/>
            <p:cNvSpPr/>
            <p:nvPr/>
          </p:nvSpPr>
          <p:spPr>
            <a:xfrm flipH="1">
              <a:off x="5715000" y="2743200"/>
              <a:ext cx="1066800" cy="1066800"/>
            </a:xfrm>
            <a:prstGeom prst="cube">
              <a:avLst>
                <a:gd fmla="val 15206" name="adj"/>
              </a:avLst>
            </a:prstGeom>
            <a:noFill/>
            <a:ln cap="flat" cmpd="sng" w="38100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44"/>
            <p:cNvSpPr/>
            <p:nvPr/>
          </p:nvSpPr>
          <p:spPr>
            <a:xfrm flipH="1">
              <a:off x="4800600" y="2743200"/>
              <a:ext cx="1066800" cy="1066800"/>
            </a:xfrm>
            <a:prstGeom prst="cube">
              <a:avLst>
                <a:gd fmla="val 15206" name="adj"/>
              </a:avLst>
            </a:prstGeom>
            <a:noFill/>
            <a:ln cap="flat" cmpd="sng" w="38100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44"/>
            <p:cNvSpPr/>
            <p:nvPr/>
          </p:nvSpPr>
          <p:spPr>
            <a:xfrm flipH="1">
              <a:off x="6781800" y="2895600"/>
              <a:ext cx="1066800" cy="1066800"/>
            </a:xfrm>
            <a:prstGeom prst="cube">
              <a:avLst>
                <a:gd fmla="val 15206" name="adj"/>
              </a:avLst>
            </a:prstGeom>
            <a:noFill/>
            <a:ln cap="flat" cmpd="sng" w="38100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44"/>
            <p:cNvSpPr/>
            <p:nvPr/>
          </p:nvSpPr>
          <p:spPr>
            <a:xfrm flipH="1">
              <a:off x="5867400" y="2895600"/>
              <a:ext cx="1066800" cy="1066800"/>
            </a:xfrm>
            <a:prstGeom prst="cube">
              <a:avLst>
                <a:gd fmla="val 15206" name="adj"/>
              </a:avLst>
            </a:prstGeom>
            <a:noFill/>
            <a:ln cap="flat" cmpd="sng" w="38100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44"/>
            <p:cNvSpPr/>
            <p:nvPr/>
          </p:nvSpPr>
          <p:spPr>
            <a:xfrm flipH="1">
              <a:off x="4953000" y="2895600"/>
              <a:ext cx="1066800" cy="1066800"/>
            </a:xfrm>
            <a:prstGeom prst="cube">
              <a:avLst>
                <a:gd fmla="val 15206" name="adj"/>
              </a:avLst>
            </a:prstGeom>
            <a:noFill/>
            <a:ln cap="flat" cmpd="sng" w="38100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44"/>
            <p:cNvSpPr/>
            <p:nvPr/>
          </p:nvSpPr>
          <p:spPr>
            <a:xfrm flipH="1">
              <a:off x="6477000" y="1676400"/>
              <a:ext cx="1066800" cy="1066800"/>
            </a:xfrm>
            <a:prstGeom prst="cube">
              <a:avLst>
                <a:gd fmla="val 15206" name="adj"/>
              </a:avLst>
            </a:prstGeom>
            <a:noFill/>
            <a:ln cap="flat" cmpd="sng" w="38100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44"/>
            <p:cNvSpPr/>
            <p:nvPr/>
          </p:nvSpPr>
          <p:spPr>
            <a:xfrm flipH="1">
              <a:off x="5562600" y="1676400"/>
              <a:ext cx="1066800" cy="1066800"/>
            </a:xfrm>
            <a:prstGeom prst="cube">
              <a:avLst>
                <a:gd fmla="val 15206" name="adj"/>
              </a:avLst>
            </a:prstGeom>
            <a:noFill/>
            <a:ln cap="flat" cmpd="sng" w="38100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44"/>
            <p:cNvSpPr/>
            <p:nvPr/>
          </p:nvSpPr>
          <p:spPr>
            <a:xfrm flipH="1">
              <a:off x="4648200" y="1676400"/>
              <a:ext cx="1066800" cy="1066800"/>
            </a:xfrm>
            <a:prstGeom prst="cube">
              <a:avLst>
                <a:gd fmla="val 15206" name="adj"/>
              </a:avLst>
            </a:prstGeom>
            <a:noFill/>
            <a:ln cap="flat" cmpd="sng" w="38100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44"/>
            <p:cNvSpPr/>
            <p:nvPr/>
          </p:nvSpPr>
          <p:spPr>
            <a:xfrm flipH="1">
              <a:off x="6629400" y="1828800"/>
              <a:ext cx="1066800" cy="1066800"/>
            </a:xfrm>
            <a:prstGeom prst="cube">
              <a:avLst>
                <a:gd fmla="val 15206" name="adj"/>
              </a:avLst>
            </a:prstGeom>
            <a:noFill/>
            <a:ln cap="flat" cmpd="sng" w="38100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44"/>
            <p:cNvSpPr/>
            <p:nvPr/>
          </p:nvSpPr>
          <p:spPr>
            <a:xfrm flipH="1">
              <a:off x="5715000" y="1828800"/>
              <a:ext cx="1066800" cy="1066800"/>
            </a:xfrm>
            <a:prstGeom prst="cube">
              <a:avLst>
                <a:gd fmla="val 15206" name="adj"/>
              </a:avLst>
            </a:prstGeom>
            <a:noFill/>
            <a:ln cap="flat" cmpd="sng" w="38100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44"/>
            <p:cNvSpPr/>
            <p:nvPr/>
          </p:nvSpPr>
          <p:spPr>
            <a:xfrm flipH="1">
              <a:off x="4800600" y="1828800"/>
              <a:ext cx="1066800" cy="1066800"/>
            </a:xfrm>
            <a:prstGeom prst="cube">
              <a:avLst>
                <a:gd fmla="val 15206" name="adj"/>
              </a:avLst>
            </a:prstGeom>
            <a:noFill/>
            <a:ln cap="flat" cmpd="sng" w="38100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44"/>
            <p:cNvSpPr/>
            <p:nvPr/>
          </p:nvSpPr>
          <p:spPr>
            <a:xfrm flipH="1">
              <a:off x="6781800" y="1981200"/>
              <a:ext cx="1066800" cy="1066800"/>
            </a:xfrm>
            <a:prstGeom prst="cube">
              <a:avLst>
                <a:gd fmla="val 15206" name="adj"/>
              </a:avLst>
            </a:prstGeom>
            <a:noFill/>
            <a:ln cap="flat" cmpd="sng" w="38100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44"/>
            <p:cNvSpPr/>
            <p:nvPr/>
          </p:nvSpPr>
          <p:spPr>
            <a:xfrm flipH="1">
              <a:off x="5867400" y="1981200"/>
              <a:ext cx="1066800" cy="1066800"/>
            </a:xfrm>
            <a:prstGeom prst="cube">
              <a:avLst>
                <a:gd fmla="val 15206" name="adj"/>
              </a:avLst>
            </a:prstGeom>
            <a:noFill/>
            <a:ln cap="flat" cmpd="sng" w="38100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44"/>
            <p:cNvSpPr/>
            <p:nvPr/>
          </p:nvSpPr>
          <p:spPr>
            <a:xfrm flipH="1">
              <a:off x="4953000" y="1981200"/>
              <a:ext cx="1066800" cy="1066800"/>
            </a:xfrm>
            <a:prstGeom prst="cube">
              <a:avLst>
                <a:gd fmla="val 15206" name="adj"/>
              </a:avLst>
            </a:prstGeom>
            <a:noFill/>
            <a:ln cap="flat" cmpd="sng" w="38100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6" name="Google Shape;536;p44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Magnitude estimation</a:t>
            </a:r>
            <a:endParaRPr/>
          </a:p>
        </p:txBody>
      </p:sp>
      <p:sp>
        <p:nvSpPr>
          <p:cNvPr id="537" name="Google Shape;537;p44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Question: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much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bigger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the left cube?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Answer: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27x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339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44"/>
          <p:cNvSpPr/>
          <p:nvPr/>
        </p:nvSpPr>
        <p:spPr>
          <a:xfrm flipH="1">
            <a:off x="1524000" y="2286000"/>
            <a:ext cx="3200400" cy="3200400"/>
          </a:xfrm>
          <a:prstGeom prst="cube">
            <a:avLst>
              <a:gd fmla="val 15206" name="adj"/>
            </a:avLst>
          </a:prstGeom>
          <a:solidFill>
            <a:schemeClr val="dk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44"/>
          <p:cNvSpPr/>
          <p:nvPr/>
        </p:nvSpPr>
        <p:spPr>
          <a:xfrm flipH="1">
            <a:off x="5943600" y="3505200"/>
            <a:ext cx="1066800" cy="1066800"/>
          </a:xfrm>
          <a:prstGeom prst="cube">
            <a:avLst>
              <a:gd fmla="val 15206" name="adj"/>
            </a:avLst>
          </a:prstGeom>
          <a:solidFill>
            <a:schemeClr val="dk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4" name="Google Shape;544;p45"/>
          <p:cNvCxnSpPr/>
          <p:nvPr/>
        </p:nvCxnSpPr>
        <p:spPr>
          <a:xfrm flipH="1" rot="10800000">
            <a:off x="1143000" y="1676400"/>
            <a:ext cx="4267200" cy="4267200"/>
          </a:xfrm>
          <a:prstGeom prst="straightConnector1">
            <a:avLst/>
          </a:prstGeom>
          <a:noFill/>
          <a:ln cap="rnd" cmpd="sng" w="1270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545" name="Google Shape;545;p45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“Apparent” magnitude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45"/>
          <p:cNvSpPr/>
          <p:nvPr/>
        </p:nvSpPr>
        <p:spPr>
          <a:xfrm>
            <a:off x="3733800" y="6581001"/>
            <a:ext cx="54102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http://makingmaps.net/2007/08/28/perceptual-scaling-of-map-symbols/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45"/>
          <p:cNvSpPr/>
          <p:nvPr/>
        </p:nvSpPr>
        <p:spPr>
          <a:xfrm>
            <a:off x="1143000" y="1600200"/>
            <a:ext cx="4343400" cy="43434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8" name="Google Shape;548;p45"/>
          <p:cNvCxnSpPr/>
          <p:nvPr/>
        </p:nvCxnSpPr>
        <p:spPr>
          <a:xfrm flipH="1" rot="10800000">
            <a:off x="1143000" y="1676400"/>
            <a:ext cx="4267200" cy="4267200"/>
          </a:xfrm>
          <a:prstGeom prst="straightConnector1">
            <a:avLst/>
          </a:prstGeom>
          <a:noFill/>
          <a:ln cap="rnd" cmpd="sng" w="5715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49" name="Google Shape;549;p45"/>
          <p:cNvSpPr/>
          <p:nvPr/>
        </p:nvSpPr>
        <p:spPr>
          <a:xfrm>
            <a:off x="1139777" y="3300090"/>
            <a:ext cx="4287734" cy="2648757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cubicBezTo>
                  <a:pt x="23696" y="89672"/>
                  <a:pt x="41670" y="64754"/>
                  <a:pt x="61670" y="44754"/>
                </a:cubicBezTo>
                <a:cubicBezTo>
                  <a:pt x="81670" y="24754"/>
                  <a:pt x="120000" y="0"/>
                  <a:pt x="120000" y="0"/>
                </a:cubicBezTo>
              </a:path>
            </a:pathLst>
          </a:custGeom>
          <a:noFill/>
          <a:ln cap="flat" cmpd="sng" w="571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45"/>
          <p:cNvSpPr/>
          <p:nvPr/>
        </p:nvSpPr>
        <p:spPr>
          <a:xfrm>
            <a:off x="1153855" y="4459433"/>
            <a:ext cx="4298589" cy="1476357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cubicBezTo>
                  <a:pt x="25454" y="71764"/>
                  <a:pt x="42727" y="44705"/>
                  <a:pt x="62727" y="24705"/>
                </a:cubicBezTo>
                <a:cubicBezTo>
                  <a:pt x="82727" y="4705"/>
                  <a:pt x="120000" y="0"/>
                  <a:pt x="120000" y="0"/>
                </a:cubicBezTo>
              </a:path>
            </a:pathLst>
          </a:custGeom>
          <a:noFill/>
          <a:ln cap="flat" cmpd="sng" w="571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1" name="Google Shape;551;p45"/>
          <p:cNvGrpSpPr/>
          <p:nvPr/>
        </p:nvGrpSpPr>
        <p:grpSpPr>
          <a:xfrm>
            <a:off x="5624146" y="1524000"/>
            <a:ext cx="2093390" cy="738664"/>
            <a:chOff x="5624146" y="1524000"/>
            <a:chExt cx="2093390" cy="738664"/>
          </a:xfrm>
        </p:grpSpPr>
        <p:sp>
          <p:nvSpPr>
            <p:cNvPr id="552" name="Google Shape;552;p45"/>
            <p:cNvSpPr/>
            <p:nvPr/>
          </p:nvSpPr>
          <p:spPr>
            <a:xfrm>
              <a:off x="6934200" y="1661160"/>
              <a:ext cx="457200" cy="91440"/>
            </a:xfrm>
            <a:prstGeom prst="rect">
              <a:avLst/>
            </a:prstGeom>
            <a:solidFill>
              <a:schemeClr val="dk2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45"/>
            <p:cNvSpPr/>
            <p:nvPr/>
          </p:nvSpPr>
          <p:spPr>
            <a:xfrm>
              <a:off x="6705600" y="2133600"/>
              <a:ext cx="914400" cy="91440"/>
            </a:xfrm>
            <a:prstGeom prst="rect">
              <a:avLst/>
            </a:prstGeom>
            <a:solidFill>
              <a:schemeClr val="dk2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45"/>
            <p:cNvSpPr/>
            <p:nvPr/>
          </p:nvSpPr>
          <p:spPr>
            <a:xfrm>
              <a:off x="7086600" y="1889760"/>
              <a:ext cx="630936" cy="91440"/>
            </a:xfrm>
            <a:prstGeom prst="rect">
              <a:avLst/>
            </a:prstGeom>
            <a:solidFill>
              <a:schemeClr val="dk2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45"/>
            <p:cNvSpPr/>
            <p:nvPr/>
          </p:nvSpPr>
          <p:spPr>
            <a:xfrm>
              <a:off x="6751320" y="1889760"/>
              <a:ext cx="182880" cy="91440"/>
            </a:xfrm>
            <a:prstGeom prst="rect">
              <a:avLst/>
            </a:prstGeom>
            <a:solidFill>
              <a:schemeClr val="dk2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45"/>
            <p:cNvSpPr txBox="1"/>
            <p:nvPr/>
          </p:nvSpPr>
          <p:spPr>
            <a:xfrm>
              <a:off x="5624146" y="1524000"/>
              <a:ext cx="890689" cy="738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Length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estimate 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correctly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7" name="Google Shape;557;p45"/>
          <p:cNvGrpSpPr/>
          <p:nvPr/>
        </p:nvGrpSpPr>
        <p:grpSpPr>
          <a:xfrm>
            <a:off x="5686363" y="2590800"/>
            <a:ext cx="2086037" cy="1066800"/>
            <a:chOff x="5686363" y="2590800"/>
            <a:chExt cx="2086037" cy="1066800"/>
          </a:xfrm>
        </p:grpSpPr>
        <p:sp>
          <p:nvSpPr>
            <p:cNvPr id="558" name="Google Shape;558;p45"/>
            <p:cNvSpPr/>
            <p:nvPr/>
          </p:nvSpPr>
          <p:spPr>
            <a:xfrm>
              <a:off x="6781800" y="3352800"/>
              <a:ext cx="228600" cy="228600"/>
            </a:xfrm>
            <a:prstGeom prst="rect">
              <a:avLst/>
            </a:prstGeom>
            <a:solidFill>
              <a:schemeClr val="dk2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45"/>
            <p:cNvSpPr/>
            <p:nvPr/>
          </p:nvSpPr>
          <p:spPr>
            <a:xfrm>
              <a:off x="6705600" y="2743200"/>
              <a:ext cx="381000" cy="381000"/>
            </a:xfrm>
            <a:prstGeom prst="rect">
              <a:avLst/>
            </a:prstGeom>
            <a:solidFill>
              <a:schemeClr val="dk2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45"/>
            <p:cNvSpPr/>
            <p:nvPr/>
          </p:nvSpPr>
          <p:spPr>
            <a:xfrm>
              <a:off x="7239000" y="2590800"/>
              <a:ext cx="533400" cy="533400"/>
            </a:xfrm>
            <a:prstGeom prst="rect">
              <a:avLst/>
            </a:prstGeom>
            <a:solidFill>
              <a:schemeClr val="dk2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45"/>
            <p:cNvSpPr/>
            <p:nvPr/>
          </p:nvSpPr>
          <p:spPr>
            <a:xfrm>
              <a:off x="7239000" y="3276600"/>
              <a:ext cx="381000" cy="381000"/>
            </a:xfrm>
            <a:prstGeom prst="rect">
              <a:avLst/>
            </a:prstGeom>
            <a:solidFill>
              <a:schemeClr val="dk2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45"/>
            <p:cNvSpPr txBox="1"/>
            <p:nvPr/>
          </p:nvSpPr>
          <p:spPr>
            <a:xfrm>
              <a:off x="5686363" y="2819400"/>
              <a:ext cx="766255" cy="738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Area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under-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estimate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3" name="Google Shape;563;p45"/>
          <p:cNvGrpSpPr/>
          <p:nvPr/>
        </p:nvGrpSpPr>
        <p:grpSpPr>
          <a:xfrm>
            <a:off x="5585780" y="4114800"/>
            <a:ext cx="2262820" cy="1219200"/>
            <a:chOff x="5585780" y="4114800"/>
            <a:chExt cx="2262820" cy="1219200"/>
          </a:xfrm>
        </p:grpSpPr>
        <p:sp>
          <p:nvSpPr>
            <p:cNvPr id="564" name="Google Shape;564;p45"/>
            <p:cNvSpPr/>
            <p:nvPr/>
          </p:nvSpPr>
          <p:spPr>
            <a:xfrm flipH="1">
              <a:off x="6629400" y="4572000"/>
              <a:ext cx="457200" cy="457200"/>
            </a:xfrm>
            <a:prstGeom prst="cube">
              <a:avLst>
                <a:gd fmla="val 15206" name="adj"/>
              </a:avLst>
            </a:prstGeom>
            <a:solidFill>
              <a:schemeClr val="dk2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45"/>
            <p:cNvSpPr/>
            <p:nvPr/>
          </p:nvSpPr>
          <p:spPr>
            <a:xfrm>
              <a:off x="7239000" y="4724400"/>
              <a:ext cx="609600" cy="609600"/>
            </a:xfrm>
            <a:prstGeom prst="cube">
              <a:avLst>
                <a:gd fmla="val 15206" name="adj"/>
              </a:avLst>
            </a:prstGeom>
            <a:solidFill>
              <a:schemeClr val="dk2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45"/>
            <p:cNvSpPr/>
            <p:nvPr/>
          </p:nvSpPr>
          <p:spPr>
            <a:xfrm>
              <a:off x="7086600" y="4114800"/>
              <a:ext cx="381000" cy="381000"/>
            </a:xfrm>
            <a:prstGeom prst="cube">
              <a:avLst>
                <a:gd fmla="val 15206" name="adj"/>
              </a:avLst>
            </a:prstGeom>
            <a:solidFill>
              <a:schemeClr val="dk2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45"/>
            <p:cNvSpPr/>
            <p:nvPr/>
          </p:nvSpPr>
          <p:spPr>
            <a:xfrm flipH="1">
              <a:off x="7620000" y="4267200"/>
              <a:ext cx="228600" cy="228600"/>
            </a:xfrm>
            <a:prstGeom prst="cube">
              <a:avLst>
                <a:gd fmla="val 15206" name="adj"/>
              </a:avLst>
            </a:prstGeom>
            <a:solidFill>
              <a:schemeClr val="dk2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45"/>
            <p:cNvSpPr txBox="1"/>
            <p:nvPr/>
          </p:nvSpPr>
          <p:spPr>
            <a:xfrm>
              <a:off x="5585780" y="4267200"/>
              <a:ext cx="967420" cy="738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Volume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way</a:t>
              </a: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under-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estimate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9" name="Google Shape;569;p45"/>
          <p:cNvSpPr txBox="1"/>
          <p:nvPr/>
        </p:nvSpPr>
        <p:spPr>
          <a:xfrm rot="-5400000">
            <a:off x="313987" y="3433721"/>
            <a:ext cx="105289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Actual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45"/>
          <p:cNvSpPr txBox="1"/>
          <p:nvPr/>
        </p:nvSpPr>
        <p:spPr>
          <a:xfrm>
            <a:off x="2514600" y="5943600"/>
            <a:ext cx="155328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Perceived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45"/>
          <p:cNvSpPr txBox="1"/>
          <p:nvPr/>
        </p:nvSpPr>
        <p:spPr>
          <a:xfrm rot="-2700000">
            <a:off x="1802025" y="3477380"/>
            <a:ext cx="26354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perfect correspondence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6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Mapping to visual dimensions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78" name="Google Shape;578;p46"/>
          <p:cNvGraphicFramePr/>
          <p:nvPr/>
        </p:nvGraphicFramePr>
        <p:xfrm>
          <a:off x="304800" y="145796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{124EB82F-E842-4D55-B57A-330160A06C41}</a:tableStyleId>
              </a:tblPr>
              <a:tblGrid>
                <a:gridCol w="1600200"/>
                <a:gridCol w="1600200"/>
                <a:gridCol w="1600200"/>
                <a:gridCol w="1600200"/>
                <a:gridCol w="1600200"/>
              </a:tblGrid>
              <a:tr h="787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Perceived as </a:t>
                      </a:r>
                      <a:r>
                        <a:rPr b="1" lang="en-US" sz="1800" u="none" cap="none" strike="noStrike"/>
                        <a:t>similar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400" u="none" cap="none" strike="noStrike"/>
                        <a:t>Perceived as </a:t>
                      </a:r>
                      <a:r>
                        <a:rPr b="1" lang="en-US" sz="1800" u="none" cap="none" strike="noStrike"/>
                        <a:t>different</a:t>
                      </a:r>
                      <a:r>
                        <a:rPr b="0" lang="en-US" sz="1800" u="none" cap="none" strike="noStrike"/>
                        <a:t>,</a:t>
                      </a:r>
                      <a:endParaRPr b="1" sz="18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lang="en-US" sz="1400" u="none" cap="none" strike="noStrike"/>
                        <a:t>forming families</a:t>
                      </a:r>
                      <a:endParaRPr b="0" sz="12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400" u="none" cap="none" strike="noStrike"/>
                        <a:t>Perceived as</a:t>
                      </a:r>
                      <a:r>
                        <a:rPr lang="en-US" sz="1600" u="none" cap="none" strike="noStrike"/>
                        <a:t> </a:t>
                      </a:r>
                      <a:r>
                        <a:rPr b="1" lang="en-US" sz="1800" u="none" cap="none" strike="noStrike"/>
                        <a:t>ordered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Perceived as</a:t>
                      </a:r>
                      <a:r>
                        <a:rPr lang="en-US" sz="1600" u="none" cap="none" strike="noStrike"/>
                        <a:t> </a:t>
                      </a:r>
                      <a:r>
                        <a:rPr b="1" lang="en-US" sz="1800" u="none" cap="none" strike="noStrike"/>
                        <a:t>proportional</a:t>
                      </a:r>
                      <a:endParaRPr sz="16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7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/>
                        <a:t>SIZE</a:t>
                      </a:r>
                      <a:endParaRPr b="1" sz="16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?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7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VALUE</a:t>
                      </a:r>
                      <a:endParaRPr b="1" sz="16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?</a:t>
                      </a:r>
                      <a:endParaRPr sz="1800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4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7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COLOR</a:t>
                      </a:r>
                      <a:endParaRPr b="1" sz="16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?</a:t>
                      </a:r>
                      <a:endParaRPr sz="1800"/>
                    </a:p>
                  </a:txBody>
                  <a:tcPr marT="45725" marB="45725" marR="91450" marL="9145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8D8D8"/>
                    </a:solidFill>
                  </a:tcPr>
                </a:tc>
                <a:tc vMerge="1"/>
              </a:tr>
              <a:tr h="787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SHAPE</a:t>
                      </a:r>
                      <a:endParaRPr b="1" sz="16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787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ORIENTATION</a:t>
                      </a:r>
                      <a:endParaRPr b="1" sz="16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</a:tr>
            </a:tbl>
          </a:graphicData>
        </a:graphic>
      </p:graphicFrame>
      <p:sp>
        <p:nvSpPr>
          <p:cNvPr id="579" name="Google Shape;579;p46"/>
          <p:cNvSpPr/>
          <p:nvPr/>
        </p:nvSpPr>
        <p:spPr>
          <a:xfrm rot="900000">
            <a:off x="3883152" y="4800600"/>
            <a:ext cx="153619" cy="171906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46"/>
          <p:cNvSpPr/>
          <p:nvPr/>
        </p:nvSpPr>
        <p:spPr>
          <a:xfrm>
            <a:off x="4343400" y="4800600"/>
            <a:ext cx="198120" cy="19812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1" name="Google Shape;581;p46"/>
          <p:cNvCxnSpPr/>
          <p:nvPr/>
        </p:nvCxnSpPr>
        <p:spPr>
          <a:xfrm flipH="1" rot="10800000">
            <a:off x="2133600" y="5562600"/>
            <a:ext cx="457200" cy="457200"/>
          </a:xfrm>
          <a:prstGeom prst="straightConnector1">
            <a:avLst/>
          </a:prstGeom>
          <a:noFill/>
          <a:ln cap="rnd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2" name="Google Shape;582;p46"/>
          <p:cNvCxnSpPr/>
          <p:nvPr/>
        </p:nvCxnSpPr>
        <p:spPr>
          <a:xfrm flipH="1" rot="10800000">
            <a:off x="2590800" y="5562600"/>
            <a:ext cx="457200" cy="457200"/>
          </a:xfrm>
          <a:prstGeom prst="straightConnector1">
            <a:avLst/>
          </a:prstGeom>
          <a:noFill/>
          <a:ln cap="rnd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3" name="Google Shape;583;p46"/>
          <p:cNvCxnSpPr/>
          <p:nvPr/>
        </p:nvCxnSpPr>
        <p:spPr>
          <a:xfrm flipH="1" rot="10800000">
            <a:off x="2362200" y="5562600"/>
            <a:ext cx="457200" cy="457200"/>
          </a:xfrm>
          <a:prstGeom prst="straightConnector1">
            <a:avLst/>
          </a:prstGeom>
          <a:noFill/>
          <a:ln cap="rnd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4" name="Google Shape;584;p46"/>
          <p:cNvCxnSpPr/>
          <p:nvPr/>
        </p:nvCxnSpPr>
        <p:spPr>
          <a:xfrm flipH="1" rot="10800000">
            <a:off x="2819400" y="5562600"/>
            <a:ext cx="457200" cy="457200"/>
          </a:xfrm>
          <a:prstGeom prst="straightConnector1">
            <a:avLst/>
          </a:prstGeom>
          <a:noFill/>
          <a:ln cap="rnd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5" name="Google Shape;585;p46"/>
          <p:cNvSpPr/>
          <p:nvPr/>
        </p:nvSpPr>
        <p:spPr>
          <a:xfrm>
            <a:off x="3730753" y="5029200"/>
            <a:ext cx="135329" cy="171907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46"/>
          <p:cNvSpPr/>
          <p:nvPr/>
        </p:nvSpPr>
        <p:spPr>
          <a:xfrm>
            <a:off x="4114800" y="5029200"/>
            <a:ext cx="152400" cy="1524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46"/>
          <p:cNvSpPr/>
          <p:nvPr/>
        </p:nvSpPr>
        <p:spPr>
          <a:xfrm>
            <a:off x="4343400" y="5105400"/>
            <a:ext cx="302971" cy="153619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46"/>
          <p:cNvSpPr/>
          <p:nvPr/>
        </p:nvSpPr>
        <p:spPr>
          <a:xfrm>
            <a:off x="4724400" y="5029200"/>
            <a:ext cx="219455" cy="219455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46"/>
          <p:cNvSpPr/>
          <p:nvPr/>
        </p:nvSpPr>
        <p:spPr>
          <a:xfrm rot="-907372">
            <a:off x="4665579" y="4782002"/>
            <a:ext cx="153619" cy="153619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46"/>
          <p:cNvSpPr/>
          <p:nvPr/>
        </p:nvSpPr>
        <p:spPr>
          <a:xfrm>
            <a:off x="2438400" y="3962400"/>
            <a:ext cx="152400" cy="152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46"/>
          <p:cNvSpPr/>
          <p:nvPr/>
        </p:nvSpPr>
        <p:spPr>
          <a:xfrm>
            <a:off x="2743200" y="4114800"/>
            <a:ext cx="152400" cy="152400"/>
          </a:xfrm>
          <a:prstGeom prst="ellipse">
            <a:avLst/>
          </a:prstGeom>
          <a:solidFill>
            <a:schemeClr val="dk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46"/>
          <p:cNvSpPr/>
          <p:nvPr/>
        </p:nvSpPr>
        <p:spPr>
          <a:xfrm>
            <a:off x="2514600" y="4267200"/>
            <a:ext cx="152400" cy="152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46"/>
          <p:cNvSpPr/>
          <p:nvPr/>
        </p:nvSpPr>
        <p:spPr>
          <a:xfrm>
            <a:off x="2971800" y="4343400"/>
            <a:ext cx="152400" cy="152400"/>
          </a:xfrm>
          <a:prstGeom prst="ellipse">
            <a:avLst/>
          </a:prstGeom>
          <a:solidFill>
            <a:schemeClr val="dk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46"/>
          <p:cNvSpPr/>
          <p:nvPr/>
        </p:nvSpPr>
        <p:spPr>
          <a:xfrm>
            <a:off x="3124200" y="3962400"/>
            <a:ext cx="152400" cy="152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46"/>
          <p:cNvSpPr/>
          <p:nvPr/>
        </p:nvSpPr>
        <p:spPr>
          <a:xfrm>
            <a:off x="2133600" y="4191000"/>
            <a:ext cx="152400" cy="152400"/>
          </a:xfrm>
          <a:prstGeom prst="ellipse">
            <a:avLst/>
          </a:prstGeom>
          <a:solidFill>
            <a:schemeClr val="dk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46"/>
          <p:cNvSpPr/>
          <p:nvPr/>
        </p:nvSpPr>
        <p:spPr>
          <a:xfrm>
            <a:off x="3886200" y="3962400"/>
            <a:ext cx="152400" cy="152400"/>
          </a:xfrm>
          <a:prstGeom prst="ellipse">
            <a:avLst/>
          </a:prstGeom>
          <a:solidFill>
            <a:srgbClr val="E39689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46"/>
          <p:cNvSpPr/>
          <p:nvPr/>
        </p:nvSpPr>
        <p:spPr>
          <a:xfrm>
            <a:off x="4267200" y="4038600"/>
            <a:ext cx="152400" cy="152400"/>
          </a:xfrm>
          <a:prstGeom prst="ellipse">
            <a:avLst/>
          </a:prstGeom>
          <a:solidFill>
            <a:srgbClr val="2380C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46"/>
          <p:cNvSpPr/>
          <p:nvPr/>
        </p:nvSpPr>
        <p:spPr>
          <a:xfrm>
            <a:off x="4038600" y="4343400"/>
            <a:ext cx="152400" cy="152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46"/>
          <p:cNvSpPr/>
          <p:nvPr/>
        </p:nvSpPr>
        <p:spPr>
          <a:xfrm>
            <a:off x="4495800" y="4267200"/>
            <a:ext cx="152400" cy="152400"/>
          </a:xfrm>
          <a:prstGeom prst="ellipse">
            <a:avLst/>
          </a:prstGeom>
          <a:solidFill>
            <a:srgbClr val="F5DBD7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46"/>
          <p:cNvSpPr/>
          <p:nvPr/>
        </p:nvSpPr>
        <p:spPr>
          <a:xfrm>
            <a:off x="4724400" y="4038600"/>
            <a:ext cx="152400" cy="152400"/>
          </a:xfrm>
          <a:prstGeom prst="ellipse">
            <a:avLst/>
          </a:prstGeom>
          <a:solidFill>
            <a:srgbClr val="6A8B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46"/>
          <p:cNvSpPr/>
          <p:nvPr/>
        </p:nvSpPr>
        <p:spPr>
          <a:xfrm>
            <a:off x="3733800" y="4267200"/>
            <a:ext cx="152400" cy="152400"/>
          </a:xfrm>
          <a:prstGeom prst="ellipse">
            <a:avLst/>
          </a:prstGeom>
          <a:solidFill>
            <a:srgbClr val="D2533C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46"/>
          <p:cNvSpPr/>
          <p:nvPr/>
        </p:nvSpPr>
        <p:spPr>
          <a:xfrm>
            <a:off x="5486400" y="4343400"/>
            <a:ext cx="152400" cy="152400"/>
          </a:xfrm>
          <a:prstGeom prst="ellipse">
            <a:avLst/>
          </a:prstGeom>
          <a:solidFill>
            <a:srgbClr val="FF66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46"/>
          <p:cNvSpPr/>
          <p:nvPr/>
        </p:nvSpPr>
        <p:spPr>
          <a:xfrm>
            <a:off x="5943600" y="4343400"/>
            <a:ext cx="152400" cy="152400"/>
          </a:xfrm>
          <a:prstGeom prst="ellipse">
            <a:avLst/>
          </a:prstGeom>
          <a:solidFill>
            <a:srgbClr val="0080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46"/>
          <p:cNvSpPr/>
          <p:nvPr/>
        </p:nvSpPr>
        <p:spPr>
          <a:xfrm>
            <a:off x="5715000" y="4343400"/>
            <a:ext cx="152400" cy="152400"/>
          </a:xfrm>
          <a:prstGeom prst="ellipse">
            <a:avLst/>
          </a:prstGeom>
          <a:solidFill>
            <a:srgbClr val="FFFF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46"/>
          <p:cNvSpPr/>
          <p:nvPr/>
        </p:nvSpPr>
        <p:spPr>
          <a:xfrm>
            <a:off x="6172200" y="4343400"/>
            <a:ext cx="152400" cy="152400"/>
          </a:xfrm>
          <a:prstGeom prst="ellipse">
            <a:avLst/>
          </a:prstGeom>
          <a:solidFill>
            <a:srgbClr val="1E6DA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46"/>
          <p:cNvSpPr/>
          <p:nvPr/>
        </p:nvSpPr>
        <p:spPr>
          <a:xfrm>
            <a:off x="6400800" y="4343400"/>
            <a:ext cx="152400" cy="152400"/>
          </a:xfrm>
          <a:prstGeom prst="ellipse">
            <a:avLst/>
          </a:prstGeom>
          <a:solidFill>
            <a:srgbClr val="7F80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46"/>
          <p:cNvSpPr/>
          <p:nvPr/>
        </p:nvSpPr>
        <p:spPr>
          <a:xfrm>
            <a:off x="5257800" y="4343400"/>
            <a:ext cx="152400" cy="152400"/>
          </a:xfrm>
          <a:prstGeom prst="ellipse">
            <a:avLst/>
          </a:prstGeom>
          <a:solidFill>
            <a:schemeClr val="dk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8" name="Google Shape;608;p46"/>
          <p:cNvCxnSpPr/>
          <p:nvPr/>
        </p:nvCxnSpPr>
        <p:spPr>
          <a:xfrm>
            <a:off x="5257800" y="4229100"/>
            <a:ext cx="1295400" cy="0"/>
          </a:xfrm>
          <a:prstGeom prst="straightConnector1">
            <a:avLst/>
          </a:prstGeom>
          <a:noFill/>
          <a:ln cap="rnd" cmpd="sng" w="571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09" name="Google Shape;609;p46"/>
          <p:cNvSpPr/>
          <p:nvPr/>
        </p:nvSpPr>
        <p:spPr>
          <a:xfrm>
            <a:off x="4038600" y="2563368"/>
            <a:ext cx="134112" cy="134112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46"/>
          <p:cNvSpPr/>
          <p:nvPr/>
        </p:nvSpPr>
        <p:spPr>
          <a:xfrm>
            <a:off x="4343400" y="2563368"/>
            <a:ext cx="304800" cy="3048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46"/>
          <p:cNvSpPr/>
          <p:nvPr/>
        </p:nvSpPr>
        <p:spPr>
          <a:xfrm>
            <a:off x="2133600" y="2410968"/>
            <a:ext cx="152400" cy="1524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46"/>
          <p:cNvSpPr/>
          <p:nvPr/>
        </p:nvSpPr>
        <p:spPr>
          <a:xfrm>
            <a:off x="2362200" y="2639568"/>
            <a:ext cx="143256" cy="143256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46"/>
          <p:cNvSpPr/>
          <p:nvPr/>
        </p:nvSpPr>
        <p:spPr>
          <a:xfrm>
            <a:off x="2667000" y="2791968"/>
            <a:ext cx="143256" cy="143256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46"/>
          <p:cNvSpPr/>
          <p:nvPr/>
        </p:nvSpPr>
        <p:spPr>
          <a:xfrm>
            <a:off x="2971800" y="2410968"/>
            <a:ext cx="152400" cy="1524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46"/>
          <p:cNvSpPr/>
          <p:nvPr/>
        </p:nvSpPr>
        <p:spPr>
          <a:xfrm>
            <a:off x="2971800" y="2715768"/>
            <a:ext cx="152400" cy="1524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46"/>
          <p:cNvSpPr/>
          <p:nvPr/>
        </p:nvSpPr>
        <p:spPr>
          <a:xfrm>
            <a:off x="3810000" y="2715768"/>
            <a:ext cx="134112" cy="134112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46"/>
          <p:cNvSpPr/>
          <p:nvPr/>
        </p:nvSpPr>
        <p:spPr>
          <a:xfrm>
            <a:off x="3810000" y="2410968"/>
            <a:ext cx="152400" cy="1524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46"/>
          <p:cNvSpPr/>
          <p:nvPr/>
        </p:nvSpPr>
        <p:spPr>
          <a:xfrm>
            <a:off x="4675633" y="2362200"/>
            <a:ext cx="277367" cy="277368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46"/>
          <p:cNvSpPr/>
          <p:nvPr/>
        </p:nvSpPr>
        <p:spPr>
          <a:xfrm>
            <a:off x="2286000" y="4800600"/>
            <a:ext cx="153619" cy="153619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46"/>
          <p:cNvSpPr/>
          <p:nvPr/>
        </p:nvSpPr>
        <p:spPr>
          <a:xfrm>
            <a:off x="2746248" y="4800600"/>
            <a:ext cx="152400" cy="1524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46"/>
          <p:cNvSpPr/>
          <p:nvPr/>
        </p:nvSpPr>
        <p:spPr>
          <a:xfrm>
            <a:off x="2133600" y="5029200"/>
            <a:ext cx="153619" cy="153619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46"/>
          <p:cNvSpPr/>
          <p:nvPr/>
        </p:nvSpPr>
        <p:spPr>
          <a:xfrm>
            <a:off x="2517648" y="5029200"/>
            <a:ext cx="152400" cy="1524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46"/>
          <p:cNvSpPr/>
          <p:nvPr/>
        </p:nvSpPr>
        <p:spPr>
          <a:xfrm>
            <a:off x="2819400" y="5105400"/>
            <a:ext cx="153619" cy="153619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46"/>
          <p:cNvSpPr/>
          <p:nvPr/>
        </p:nvSpPr>
        <p:spPr>
          <a:xfrm>
            <a:off x="3127248" y="5105400"/>
            <a:ext cx="152400" cy="1524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46"/>
          <p:cNvSpPr/>
          <p:nvPr/>
        </p:nvSpPr>
        <p:spPr>
          <a:xfrm>
            <a:off x="3051048" y="4875581"/>
            <a:ext cx="153619" cy="153619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46"/>
          <p:cNvSpPr/>
          <p:nvPr/>
        </p:nvSpPr>
        <p:spPr>
          <a:xfrm>
            <a:off x="5410200" y="2580131"/>
            <a:ext cx="134112" cy="134112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46"/>
          <p:cNvSpPr/>
          <p:nvPr/>
        </p:nvSpPr>
        <p:spPr>
          <a:xfrm>
            <a:off x="6019800" y="2449068"/>
            <a:ext cx="396239" cy="396239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46"/>
          <p:cNvSpPr/>
          <p:nvPr/>
        </p:nvSpPr>
        <p:spPr>
          <a:xfrm>
            <a:off x="5643373" y="2508503"/>
            <a:ext cx="277367" cy="277368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46"/>
          <p:cNvSpPr/>
          <p:nvPr/>
        </p:nvSpPr>
        <p:spPr>
          <a:xfrm>
            <a:off x="6858000" y="2761488"/>
            <a:ext cx="1295400" cy="134112"/>
          </a:xfrm>
          <a:prstGeom prst="rect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46"/>
          <p:cNvSpPr/>
          <p:nvPr/>
        </p:nvSpPr>
        <p:spPr>
          <a:xfrm>
            <a:off x="6858000" y="2570988"/>
            <a:ext cx="914400" cy="134112"/>
          </a:xfrm>
          <a:prstGeom prst="rect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46"/>
          <p:cNvSpPr/>
          <p:nvPr/>
        </p:nvSpPr>
        <p:spPr>
          <a:xfrm>
            <a:off x="6858000" y="2380488"/>
            <a:ext cx="576072" cy="134112"/>
          </a:xfrm>
          <a:prstGeom prst="rect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46"/>
          <p:cNvSpPr/>
          <p:nvPr/>
        </p:nvSpPr>
        <p:spPr>
          <a:xfrm>
            <a:off x="5486400" y="3429000"/>
            <a:ext cx="152400" cy="152400"/>
          </a:xfrm>
          <a:prstGeom prst="ellipse">
            <a:avLst/>
          </a:prstGeom>
          <a:solidFill>
            <a:srgbClr val="7F7F7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46"/>
          <p:cNvSpPr/>
          <p:nvPr/>
        </p:nvSpPr>
        <p:spPr>
          <a:xfrm>
            <a:off x="5943600" y="3429000"/>
            <a:ext cx="152400" cy="152400"/>
          </a:xfrm>
          <a:prstGeom prst="ellipse">
            <a:avLst/>
          </a:prstGeom>
          <a:solidFill>
            <a:srgbClr val="BFBFB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46"/>
          <p:cNvSpPr/>
          <p:nvPr/>
        </p:nvSpPr>
        <p:spPr>
          <a:xfrm>
            <a:off x="5715000" y="3429000"/>
            <a:ext cx="152400" cy="152400"/>
          </a:xfrm>
          <a:prstGeom prst="ellipse">
            <a:avLst/>
          </a:prstGeom>
          <a:solidFill>
            <a:srgbClr val="A5A5A5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46"/>
          <p:cNvSpPr/>
          <p:nvPr/>
        </p:nvSpPr>
        <p:spPr>
          <a:xfrm>
            <a:off x="6172200" y="3429000"/>
            <a:ext cx="152400" cy="152400"/>
          </a:xfrm>
          <a:prstGeom prst="ellipse">
            <a:avLst/>
          </a:prstGeom>
          <a:solidFill>
            <a:srgbClr val="D8D8D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46"/>
          <p:cNvSpPr/>
          <p:nvPr/>
        </p:nvSpPr>
        <p:spPr>
          <a:xfrm>
            <a:off x="6400800" y="3429000"/>
            <a:ext cx="152400" cy="1524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46"/>
          <p:cNvSpPr/>
          <p:nvPr/>
        </p:nvSpPr>
        <p:spPr>
          <a:xfrm>
            <a:off x="5257800" y="3429000"/>
            <a:ext cx="152400" cy="1524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8" name="Google Shape;638;p46"/>
          <p:cNvCxnSpPr/>
          <p:nvPr/>
        </p:nvCxnSpPr>
        <p:spPr>
          <a:xfrm>
            <a:off x="5257800" y="3314700"/>
            <a:ext cx="1295400" cy="0"/>
          </a:xfrm>
          <a:prstGeom prst="straightConnector1">
            <a:avLst/>
          </a:prstGeom>
          <a:noFill/>
          <a:ln cap="rnd" cmpd="sng" w="5715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39" name="Google Shape;639;p46"/>
          <p:cNvSpPr/>
          <p:nvPr/>
        </p:nvSpPr>
        <p:spPr>
          <a:xfrm flipH="1" rot="10800000">
            <a:off x="4572000" y="3581400"/>
            <a:ext cx="152400" cy="1524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46"/>
          <p:cNvSpPr/>
          <p:nvPr/>
        </p:nvSpPr>
        <p:spPr>
          <a:xfrm flipH="1" rot="10800000">
            <a:off x="4191000" y="3505200"/>
            <a:ext cx="152400" cy="152400"/>
          </a:xfrm>
          <a:prstGeom prst="ellipse">
            <a:avLst/>
          </a:prstGeom>
          <a:solidFill>
            <a:srgbClr val="A5A5A5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46"/>
          <p:cNvSpPr/>
          <p:nvPr/>
        </p:nvSpPr>
        <p:spPr>
          <a:xfrm flipH="1" rot="10800000">
            <a:off x="4419600" y="3200400"/>
            <a:ext cx="152400" cy="152400"/>
          </a:xfrm>
          <a:prstGeom prst="ellipse">
            <a:avLst/>
          </a:prstGeom>
          <a:solidFill>
            <a:srgbClr val="D8D8D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46"/>
          <p:cNvSpPr/>
          <p:nvPr/>
        </p:nvSpPr>
        <p:spPr>
          <a:xfrm flipH="1" rot="10800000">
            <a:off x="3962400" y="3276600"/>
            <a:ext cx="152400" cy="152400"/>
          </a:xfrm>
          <a:prstGeom prst="ellipse">
            <a:avLst/>
          </a:prstGeom>
          <a:solidFill>
            <a:srgbClr val="0000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46"/>
          <p:cNvSpPr/>
          <p:nvPr/>
        </p:nvSpPr>
        <p:spPr>
          <a:xfrm flipH="1" rot="10800000">
            <a:off x="3733800" y="3505200"/>
            <a:ext cx="152400" cy="152400"/>
          </a:xfrm>
          <a:prstGeom prst="ellipse">
            <a:avLst/>
          </a:prstGeom>
          <a:solidFill>
            <a:srgbClr val="D9D9D9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46"/>
          <p:cNvSpPr/>
          <p:nvPr/>
        </p:nvSpPr>
        <p:spPr>
          <a:xfrm flipH="1" rot="10800000">
            <a:off x="4724400" y="3276600"/>
            <a:ext cx="152400" cy="152400"/>
          </a:xfrm>
          <a:prstGeom prst="ellipse">
            <a:avLst/>
          </a:prstGeom>
          <a:solidFill>
            <a:srgbClr val="7F7F7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46"/>
          <p:cNvSpPr/>
          <p:nvPr/>
        </p:nvSpPr>
        <p:spPr>
          <a:xfrm flipH="1" rot="10800000">
            <a:off x="2133600" y="3505200"/>
            <a:ext cx="152400" cy="152400"/>
          </a:xfrm>
          <a:prstGeom prst="ellipse">
            <a:avLst/>
          </a:prstGeom>
          <a:solidFill>
            <a:srgbClr val="A5A5A5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46"/>
          <p:cNvSpPr/>
          <p:nvPr/>
        </p:nvSpPr>
        <p:spPr>
          <a:xfrm flipH="1" rot="10800000">
            <a:off x="2362200" y="3200400"/>
            <a:ext cx="152400" cy="152400"/>
          </a:xfrm>
          <a:prstGeom prst="ellipse">
            <a:avLst/>
          </a:prstGeom>
          <a:solidFill>
            <a:srgbClr val="D8D8D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46"/>
          <p:cNvSpPr/>
          <p:nvPr/>
        </p:nvSpPr>
        <p:spPr>
          <a:xfrm flipH="1" rot="10800000">
            <a:off x="2895600" y="3276599"/>
            <a:ext cx="152400" cy="152400"/>
          </a:xfrm>
          <a:prstGeom prst="ellipse">
            <a:avLst/>
          </a:prstGeom>
          <a:solidFill>
            <a:srgbClr val="A5A5A5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46"/>
          <p:cNvSpPr/>
          <p:nvPr/>
        </p:nvSpPr>
        <p:spPr>
          <a:xfrm flipH="1" rot="10800000">
            <a:off x="2590800" y="3505199"/>
            <a:ext cx="152400" cy="152400"/>
          </a:xfrm>
          <a:prstGeom prst="ellipse">
            <a:avLst/>
          </a:prstGeom>
          <a:solidFill>
            <a:srgbClr val="D8D8D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46"/>
          <p:cNvSpPr/>
          <p:nvPr/>
        </p:nvSpPr>
        <p:spPr>
          <a:xfrm flipH="1" rot="10800000">
            <a:off x="2971800" y="3581399"/>
            <a:ext cx="152400" cy="152400"/>
          </a:xfrm>
          <a:prstGeom prst="ellipse">
            <a:avLst/>
          </a:prstGeom>
          <a:solidFill>
            <a:srgbClr val="A5A5A5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46"/>
          <p:cNvSpPr/>
          <p:nvPr/>
        </p:nvSpPr>
        <p:spPr>
          <a:xfrm flipH="1" rot="10800000">
            <a:off x="3200401" y="3352800"/>
            <a:ext cx="152400" cy="152400"/>
          </a:xfrm>
          <a:prstGeom prst="ellipse">
            <a:avLst/>
          </a:prstGeom>
          <a:solidFill>
            <a:srgbClr val="D8D8D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46"/>
          <p:cNvSpPr/>
          <p:nvPr/>
        </p:nvSpPr>
        <p:spPr>
          <a:xfrm>
            <a:off x="381000" y="3810000"/>
            <a:ext cx="6324600" cy="838200"/>
          </a:xfrm>
          <a:prstGeom prst="rect">
            <a:avLst/>
          </a:prstGeom>
          <a:noFill/>
          <a:ln cap="flat" cmpd="sng" w="57150">
            <a:solidFill>
              <a:srgbClr val="D2533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7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Color 101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7" name="Google Shape;657;p4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5555" l="0" r="0" t="5556"/>
          <a:stretch/>
        </p:blipFill>
        <p:spPr>
          <a:xfrm>
            <a:off x="685800" y="1600200"/>
            <a:ext cx="8229600" cy="4876800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8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Kinds of light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3" name="Google Shape;66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4000"/>
            <a:ext cx="9144000" cy="4767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48"/>
          <p:cNvPicPr preferRelativeResize="0"/>
          <p:nvPr/>
        </p:nvPicPr>
        <p:blipFill rotWithShape="1">
          <a:blip r:embed="rId4">
            <a:alphaModFix/>
          </a:blip>
          <a:srcRect b="44573" l="0" r="0" t="34962"/>
          <a:stretch/>
        </p:blipFill>
        <p:spPr>
          <a:xfrm>
            <a:off x="0" y="3191256"/>
            <a:ext cx="9144000" cy="97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48"/>
          <p:cNvPicPr preferRelativeResize="0"/>
          <p:nvPr/>
        </p:nvPicPr>
        <p:blipFill rotWithShape="1">
          <a:blip r:embed="rId4">
            <a:alphaModFix/>
          </a:blip>
          <a:srcRect b="-1" l="0" r="0" t="56026"/>
          <a:stretch/>
        </p:blipFill>
        <p:spPr>
          <a:xfrm>
            <a:off x="0" y="4151869"/>
            <a:ext cx="9144000" cy="20965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6" name="Google Shape;666;p48"/>
          <p:cNvGrpSpPr/>
          <p:nvPr/>
        </p:nvGrpSpPr>
        <p:grpSpPr>
          <a:xfrm>
            <a:off x="76200" y="2590800"/>
            <a:ext cx="2066720" cy="2666999"/>
            <a:chOff x="76200" y="2590800"/>
            <a:chExt cx="2066720" cy="2666999"/>
          </a:xfrm>
        </p:grpSpPr>
        <p:pic>
          <p:nvPicPr>
            <p:cNvPr id="667" name="Google Shape;667;p4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6200" y="3581398"/>
              <a:ext cx="2066720" cy="1676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8" name="Google Shape;668;p48"/>
            <p:cNvSpPr/>
            <p:nvPr/>
          </p:nvSpPr>
          <p:spPr>
            <a:xfrm>
              <a:off x="838200" y="2590800"/>
              <a:ext cx="609600" cy="228600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rgbClr val="FFFF00">
                  <a:alpha val="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9" name="Google Shape;669;p48"/>
          <p:cNvGrpSpPr/>
          <p:nvPr/>
        </p:nvGrpSpPr>
        <p:grpSpPr>
          <a:xfrm>
            <a:off x="1984794" y="2590800"/>
            <a:ext cx="1215606" cy="2673095"/>
            <a:chOff x="1984794" y="2590800"/>
            <a:chExt cx="1215606" cy="2673095"/>
          </a:xfrm>
        </p:grpSpPr>
        <p:pic>
          <p:nvPicPr>
            <p:cNvPr id="670" name="Google Shape;670;p48"/>
            <p:cNvPicPr preferRelativeResize="0"/>
            <p:nvPr/>
          </p:nvPicPr>
          <p:blipFill rotWithShape="1">
            <a:blip r:embed="rId6">
              <a:alphaModFix/>
            </a:blip>
            <a:srcRect b="0" l="0" r="6972" t="0"/>
            <a:stretch/>
          </p:blipFill>
          <p:spPr>
            <a:xfrm>
              <a:off x="1984794" y="3581399"/>
              <a:ext cx="1215606" cy="1682496"/>
            </a:xfrm>
            <a:prstGeom prst="rect">
              <a:avLst/>
            </a:prstGeom>
            <a:noFill/>
            <a:ln cap="sq" cmpd="sng" w="381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2745"/>
                </a:srgbClr>
              </a:outerShdw>
            </a:effectLst>
          </p:spPr>
        </p:pic>
        <p:sp>
          <p:nvSpPr>
            <p:cNvPr id="671" name="Google Shape;671;p48"/>
            <p:cNvSpPr/>
            <p:nvPr/>
          </p:nvSpPr>
          <p:spPr>
            <a:xfrm>
              <a:off x="2286000" y="2590800"/>
              <a:ext cx="609600" cy="228600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rgbClr val="FFFF00">
                  <a:alpha val="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2" name="Google Shape;672;p48"/>
          <p:cNvGrpSpPr/>
          <p:nvPr/>
        </p:nvGrpSpPr>
        <p:grpSpPr>
          <a:xfrm>
            <a:off x="2438400" y="2590800"/>
            <a:ext cx="1798117" cy="2681223"/>
            <a:chOff x="2438400" y="2590800"/>
            <a:chExt cx="1798117" cy="2681223"/>
          </a:xfrm>
        </p:grpSpPr>
        <p:pic>
          <p:nvPicPr>
            <p:cNvPr id="673" name="Google Shape;673;p48"/>
            <p:cNvPicPr preferRelativeResize="0"/>
            <p:nvPr/>
          </p:nvPicPr>
          <p:blipFill rotWithShape="1">
            <a:blip r:embed="rId7">
              <a:alphaModFix/>
            </a:blip>
            <a:srcRect b="0" l="16417" r="12335" t="0"/>
            <a:stretch/>
          </p:blipFill>
          <p:spPr>
            <a:xfrm>
              <a:off x="2438400" y="3589527"/>
              <a:ext cx="1798117" cy="1682496"/>
            </a:xfrm>
            <a:prstGeom prst="rect">
              <a:avLst/>
            </a:prstGeom>
            <a:noFill/>
            <a:ln cap="sq" cmpd="sng" w="381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2745"/>
                </a:srgbClr>
              </a:outerShdw>
            </a:effectLst>
          </p:spPr>
        </p:pic>
        <p:sp>
          <p:nvSpPr>
            <p:cNvPr id="674" name="Google Shape;674;p48"/>
            <p:cNvSpPr/>
            <p:nvPr/>
          </p:nvSpPr>
          <p:spPr>
            <a:xfrm>
              <a:off x="3124200" y="2590800"/>
              <a:ext cx="228600" cy="228600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rgbClr val="FFFF00">
                  <a:alpha val="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5" name="Google Shape;675;p48"/>
          <p:cNvGrpSpPr/>
          <p:nvPr/>
        </p:nvGrpSpPr>
        <p:grpSpPr>
          <a:xfrm>
            <a:off x="3200400" y="2590800"/>
            <a:ext cx="1806191" cy="2673095"/>
            <a:chOff x="3200400" y="2590800"/>
            <a:chExt cx="1806191" cy="2673095"/>
          </a:xfrm>
        </p:grpSpPr>
        <p:pic>
          <p:nvPicPr>
            <p:cNvPr id="676" name="Google Shape;676;p48"/>
            <p:cNvPicPr preferRelativeResize="0"/>
            <p:nvPr/>
          </p:nvPicPr>
          <p:blipFill rotWithShape="1">
            <a:blip r:embed="rId8">
              <a:alphaModFix/>
            </a:blip>
            <a:srcRect b="23094" l="10534" r="55960" t="33157"/>
            <a:stretch/>
          </p:blipFill>
          <p:spPr>
            <a:xfrm>
              <a:off x="3200400" y="3581399"/>
              <a:ext cx="1806191" cy="1682496"/>
            </a:xfrm>
            <a:prstGeom prst="rect">
              <a:avLst/>
            </a:prstGeom>
            <a:noFill/>
            <a:ln cap="sq" cmpd="sng" w="381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2745"/>
                </a:srgbClr>
              </a:outerShdw>
            </a:effectLst>
          </p:spPr>
        </p:pic>
        <p:sp>
          <p:nvSpPr>
            <p:cNvPr id="677" name="Google Shape;677;p48"/>
            <p:cNvSpPr/>
            <p:nvPr/>
          </p:nvSpPr>
          <p:spPr>
            <a:xfrm>
              <a:off x="3962400" y="2590800"/>
              <a:ext cx="304800" cy="228600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rgbClr val="FFFF00">
                  <a:alpha val="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8" name="Google Shape;678;p48"/>
          <p:cNvGrpSpPr/>
          <p:nvPr/>
        </p:nvGrpSpPr>
        <p:grpSpPr>
          <a:xfrm>
            <a:off x="3886200" y="2590800"/>
            <a:ext cx="2362200" cy="2539331"/>
            <a:chOff x="3886200" y="2590800"/>
            <a:chExt cx="2362200" cy="2539331"/>
          </a:xfrm>
        </p:grpSpPr>
        <p:pic>
          <p:nvPicPr>
            <p:cNvPr id="679" name="Google Shape;679;p4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886200" y="3505200"/>
              <a:ext cx="2362200" cy="16249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0" name="Google Shape;680;p48"/>
            <p:cNvSpPr/>
            <p:nvPr/>
          </p:nvSpPr>
          <p:spPr>
            <a:xfrm>
              <a:off x="4724400" y="2590800"/>
              <a:ext cx="762000" cy="228600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rgbClr val="FFFF00">
                  <a:alpha val="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1" name="Google Shape;681;p48"/>
          <p:cNvGrpSpPr/>
          <p:nvPr/>
        </p:nvGrpSpPr>
        <p:grpSpPr>
          <a:xfrm>
            <a:off x="5029200" y="2590800"/>
            <a:ext cx="2057400" cy="2558985"/>
            <a:chOff x="5029200" y="2590800"/>
            <a:chExt cx="2057400" cy="2558985"/>
          </a:xfrm>
        </p:grpSpPr>
        <p:pic>
          <p:nvPicPr>
            <p:cNvPr id="682" name="Google Shape;682;p4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029200" y="3200400"/>
              <a:ext cx="2057400" cy="19493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3" name="Google Shape;683;p48"/>
            <p:cNvSpPr/>
            <p:nvPr/>
          </p:nvSpPr>
          <p:spPr>
            <a:xfrm>
              <a:off x="5562600" y="2590800"/>
              <a:ext cx="914400" cy="228600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rgbClr val="FFFF00">
                  <a:alpha val="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4" name="Google Shape;684;p48"/>
          <p:cNvGrpSpPr/>
          <p:nvPr/>
        </p:nvGrpSpPr>
        <p:grpSpPr>
          <a:xfrm>
            <a:off x="6944763" y="2590800"/>
            <a:ext cx="1665837" cy="2673095"/>
            <a:chOff x="6944763" y="2590800"/>
            <a:chExt cx="1665837" cy="2673095"/>
          </a:xfrm>
        </p:grpSpPr>
        <p:pic>
          <p:nvPicPr>
            <p:cNvPr id="685" name="Google Shape;685;p4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944763" y="3581399"/>
              <a:ext cx="1665837" cy="1682496"/>
            </a:xfrm>
            <a:prstGeom prst="rect">
              <a:avLst/>
            </a:prstGeom>
            <a:noFill/>
            <a:ln cap="sq" cmpd="sng" w="381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2745"/>
                </a:srgbClr>
              </a:outerShdw>
            </a:effectLst>
          </p:spPr>
        </p:pic>
        <p:sp>
          <p:nvSpPr>
            <p:cNvPr id="686" name="Google Shape;686;p48"/>
            <p:cNvSpPr/>
            <p:nvPr/>
          </p:nvSpPr>
          <p:spPr>
            <a:xfrm>
              <a:off x="7086600" y="2590800"/>
              <a:ext cx="1295400" cy="228600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rgbClr val="FFFF00">
                  <a:alpha val="784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87" name="Google Shape;687;p4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248400" y="3962400"/>
            <a:ext cx="2708945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48"/>
          <p:cNvSpPr txBox="1"/>
          <p:nvPr/>
        </p:nvSpPr>
        <p:spPr>
          <a:xfrm>
            <a:off x="6705600" y="6248400"/>
            <a:ext cx="202358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Eye diagram courtesy ASU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9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How we see color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4" name="Google Shape;694;p4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724025"/>
            <a:ext cx="8229600" cy="46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50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3 kinds of color sensors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0" name="Google Shape;700;p5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4741" r="-4741" t="0"/>
          <a:stretch/>
        </p:blipFill>
        <p:spPr>
          <a:xfrm>
            <a:off x="-228600" y="1329267"/>
            <a:ext cx="9296400" cy="5508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5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Discussion: what do you notice?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6" name="Google Shape;706;p5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4741" r="-4741" t="0"/>
          <a:stretch/>
        </p:blipFill>
        <p:spPr>
          <a:xfrm>
            <a:off x="-228600" y="1329267"/>
            <a:ext cx="9296400" cy="5508977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1"/>
          <p:cNvSpPr/>
          <p:nvPr/>
        </p:nvSpPr>
        <p:spPr>
          <a:xfrm>
            <a:off x="76200" y="2133600"/>
            <a:ext cx="8839200" cy="4724400"/>
          </a:xfrm>
          <a:prstGeom prst="rect">
            <a:avLst/>
          </a:prstGeom>
          <a:gradFill>
            <a:gsLst>
              <a:gs pos="0">
                <a:srgbClr val="FFFFFF"/>
              </a:gs>
              <a:gs pos="31000">
                <a:srgbClr val="FFFFFF"/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8" name="Google Shape;708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88819" y="4800600"/>
            <a:ext cx="5021581" cy="204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is perception?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6845" l="790" r="1131" t="5541"/>
          <a:stretch/>
        </p:blipFill>
        <p:spPr>
          <a:xfrm>
            <a:off x="457200" y="1600200"/>
            <a:ext cx="8229600" cy="4876800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600" y="2021299"/>
            <a:ext cx="4876800" cy="3909706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52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Color phenomena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5" name="Google Shape;715;p52"/>
          <p:cNvPicPr preferRelativeResize="0"/>
          <p:nvPr/>
        </p:nvPicPr>
        <p:blipFill rotWithShape="1">
          <a:blip r:embed="rId4">
            <a:alphaModFix/>
          </a:blip>
          <a:srcRect b="0" l="0" r="0" t="1751"/>
          <a:stretch/>
        </p:blipFill>
        <p:spPr>
          <a:xfrm>
            <a:off x="609600" y="1780105"/>
            <a:ext cx="3352800" cy="439209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3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Caveat 1: color is perceived in context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53"/>
          <p:cNvSpPr/>
          <p:nvPr/>
        </p:nvSpPr>
        <p:spPr>
          <a:xfrm>
            <a:off x="533400" y="1676400"/>
            <a:ext cx="4038600" cy="4038600"/>
          </a:xfrm>
          <a:prstGeom prst="rect">
            <a:avLst/>
          </a:prstGeom>
          <a:solidFill>
            <a:srgbClr val="95AA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53"/>
          <p:cNvSpPr/>
          <p:nvPr/>
        </p:nvSpPr>
        <p:spPr>
          <a:xfrm>
            <a:off x="4572000" y="1676400"/>
            <a:ext cx="4038600" cy="4038600"/>
          </a:xfrm>
          <a:prstGeom prst="rect">
            <a:avLst/>
          </a:prstGeom>
          <a:solidFill>
            <a:srgbClr val="CDDC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53"/>
          <p:cNvSpPr/>
          <p:nvPr/>
        </p:nvSpPr>
        <p:spPr>
          <a:xfrm>
            <a:off x="6134100" y="3238500"/>
            <a:ext cx="914400" cy="914400"/>
          </a:xfrm>
          <a:prstGeom prst="rect">
            <a:avLst/>
          </a:prstGeom>
          <a:solidFill>
            <a:srgbClr val="BAC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53"/>
          <p:cNvSpPr/>
          <p:nvPr/>
        </p:nvSpPr>
        <p:spPr>
          <a:xfrm>
            <a:off x="2095500" y="3238500"/>
            <a:ext cx="914400" cy="914400"/>
          </a:xfrm>
          <a:prstGeom prst="rect">
            <a:avLst/>
          </a:prstGeom>
          <a:solidFill>
            <a:srgbClr val="BACE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53"/>
          <p:cNvSpPr txBox="1"/>
          <p:nvPr/>
        </p:nvSpPr>
        <p:spPr>
          <a:xfrm>
            <a:off x="1922402" y="6019800"/>
            <a:ext cx="529919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Which small square is 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darker green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oogle Shape;730;p54"/>
          <p:cNvPicPr preferRelativeResize="0"/>
          <p:nvPr/>
        </p:nvPicPr>
        <p:blipFill rotWithShape="1">
          <a:blip r:embed="rId3">
            <a:alphaModFix/>
          </a:blip>
          <a:srcRect b="2684" l="1055" r="1419" t="4870"/>
          <a:stretch/>
        </p:blipFill>
        <p:spPr>
          <a:xfrm>
            <a:off x="108420" y="1781299"/>
            <a:ext cx="8905864" cy="3376722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54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Caveat 2: difference is relative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2" name="Google Shape;732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600200"/>
            <a:ext cx="91440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55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Caveat 2a: so are brightness and contrast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8" name="Google Shape;738;p55"/>
          <p:cNvPicPr preferRelativeResize="0"/>
          <p:nvPr/>
        </p:nvPicPr>
        <p:blipFill rotWithShape="1">
          <a:blip r:embed="rId3">
            <a:alphaModFix/>
          </a:blip>
          <a:srcRect b="0" l="0" r="1535" t="14282"/>
          <a:stretch/>
        </p:blipFill>
        <p:spPr>
          <a:xfrm>
            <a:off x="0" y="1516586"/>
            <a:ext cx="9166413" cy="496041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55"/>
          <p:cNvSpPr/>
          <p:nvPr/>
        </p:nvSpPr>
        <p:spPr>
          <a:xfrm>
            <a:off x="1905000" y="3581400"/>
            <a:ext cx="381000" cy="914400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55"/>
          <p:cNvSpPr/>
          <p:nvPr/>
        </p:nvSpPr>
        <p:spPr>
          <a:xfrm>
            <a:off x="3581400" y="3581400"/>
            <a:ext cx="381000" cy="914400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55"/>
          <p:cNvSpPr/>
          <p:nvPr/>
        </p:nvSpPr>
        <p:spPr>
          <a:xfrm>
            <a:off x="5410200" y="3581400"/>
            <a:ext cx="381000" cy="914400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55"/>
          <p:cNvSpPr/>
          <p:nvPr/>
        </p:nvSpPr>
        <p:spPr>
          <a:xfrm>
            <a:off x="7162800" y="3581400"/>
            <a:ext cx="381000" cy="914400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55"/>
          <p:cNvSpPr/>
          <p:nvPr/>
        </p:nvSpPr>
        <p:spPr>
          <a:xfrm>
            <a:off x="0" y="3924300"/>
            <a:ext cx="9296400" cy="228600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56"/>
          <p:cNvPicPr preferRelativeResize="0"/>
          <p:nvPr/>
        </p:nvPicPr>
        <p:blipFill rotWithShape="1">
          <a:blip r:embed="rId3">
            <a:alphaModFix/>
          </a:blip>
          <a:srcRect b="0" l="0" r="50000" t="0"/>
          <a:stretch/>
        </p:blipFill>
        <p:spPr>
          <a:xfrm>
            <a:off x="1143000" y="609600"/>
            <a:ext cx="6858000" cy="596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56"/>
          <p:cNvPicPr preferRelativeResize="0"/>
          <p:nvPr/>
        </p:nvPicPr>
        <p:blipFill rotWithShape="1">
          <a:blip r:embed="rId3">
            <a:alphaModFix/>
          </a:blip>
          <a:srcRect b="0" l="50138" r="-137" t="0"/>
          <a:stretch/>
        </p:blipFill>
        <p:spPr>
          <a:xfrm>
            <a:off x="1078992" y="609600"/>
            <a:ext cx="6858000" cy="5969955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56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Caveat 3: mental models &gt; perception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57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Takeaways: Perception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57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Visualization is about more than just aesthetics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are compelling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cognitive reasons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some visualization techniques are helpful and others aren’t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choices we make about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 mappings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have a significant effect on performance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58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Mini-lab: perceptual tricks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58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Find a partner and open Tableau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a dataset of your choosing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 two visualizations on this dataset</a:t>
            </a:r>
            <a:endParaRPr/>
          </a:p>
          <a:p>
            <a:pPr indent="-19050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that tells the “real” story in the data (as you understand it)</a:t>
            </a:r>
            <a:endParaRPr/>
          </a:p>
          <a:p>
            <a:pPr indent="-19050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that uses color, size, or other cues in an intentionally misleading way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9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Discussion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59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did you try?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did you learn about the data?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you imagine a scenario that might incline someone to choose your “bad” visualization instead of a better one?</a:t>
            </a:r>
            <a:endParaRPr/>
          </a:p>
        </p:txBody>
      </p:sp>
      <p:pic>
        <p:nvPicPr>
          <p:cNvPr id="769" name="Google Shape;76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8819" y="4800600"/>
            <a:ext cx="5021581" cy="204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60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Coming up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60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Thursday – more on</a:t>
            </a:r>
            <a:endParaRPr/>
          </a:p>
          <a:p>
            <a:pPr indent="-182880" lvl="0" marL="18288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 2 due on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Thursday Oct. 4</a:t>
            </a:r>
            <a:r>
              <a:rPr b="1" baseline="3000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by 11:59pm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6" name="Google Shape;776;p60"/>
          <p:cNvPicPr preferRelativeResize="0"/>
          <p:nvPr/>
        </p:nvPicPr>
        <p:blipFill rotWithShape="1">
          <a:blip r:embed="rId3">
            <a:alphaModFix/>
          </a:blip>
          <a:srcRect b="28602" l="0" r="0" t="22850"/>
          <a:stretch/>
        </p:blipFill>
        <p:spPr>
          <a:xfrm>
            <a:off x="3505200" y="1524000"/>
            <a:ext cx="2133600" cy="582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Visual perception (def.)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382" l="10152" r="10791" t="742"/>
          <a:stretch/>
        </p:blipFill>
        <p:spPr>
          <a:xfrm>
            <a:off x="457200" y="1600200"/>
            <a:ext cx="8229600" cy="4876800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121" name="Google Shape;121;p17"/>
          <p:cNvSpPr txBox="1"/>
          <p:nvPr/>
        </p:nvSpPr>
        <p:spPr>
          <a:xfrm>
            <a:off x="2675503" y="4800600"/>
            <a:ext cx="3770884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(sometimes imperfect)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process by which we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detect</a:t>
            </a: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interpret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visual signals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3339" lvl="0" marL="1828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ages from lecture2-perceptionandprinciples-140227091630-phpapp01.pdf" id="133" name="Google Shape;13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Some things are processed slowly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0493" l="0" r="0" t="10494"/>
          <a:stretch/>
        </p:blipFill>
        <p:spPr>
          <a:xfrm>
            <a:off x="457200" y="1600200"/>
            <a:ext cx="8229600" cy="4876800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1"/>
          <p:cNvPicPr preferRelativeResize="0"/>
          <p:nvPr/>
        </p:nvPicPr>
        <p:blipFill rotWithShape="1">
          <a:blip r:embed="rId3">
            <a:alphaModFix/>
          </a:blip>
          <a:srcRect b="10493" l="0" r="0" t="10494"/>
          <a:stretch/>
        </p:blipFill>
        <p:spPr>
          <a:xfrm>
            <a:off x="457200" y="1600200"/>
            <a:ext cx="8229600" cy="4876800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146" name="Google Shape;146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59096" l="48255" r="48797" t="34045"/>
          <a:stretch/>
        </p:blipFill>
        <p:spPr>
          <a:xfrm>
            <a:off x="4428410" y="3053815"/>
            <a:ext cx="242587" cy="423348"/>
          </a:xfrm>
          <a:prstGeom prst="roundRect">
            <a:avLst>
              <a:gd fmla="val 42157" name="adj"/>
            </a:avLst>
          </a:prstGeom>
          <a:noFill/>
          <a:ln cap="sq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147" name="Google Shape;147;p2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Others are incredibly fast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